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0" r:id="rId1"/>
  </p:sldMasterIdLst>
  <p:notesMasterIdLst>
    <p:notesMasterId r:id="rId37"/>
  </p:notesMasterIdLst>
  <p:sldIdLst>
    <p:sldId id="256" r:id="rId2"/>
    <p:sldId id="257" r:id="rId3"/>
    <p:sldId id="259" r:id="rId4"/>
    <p:sldId id="260" r:id="rId5"/>
    <p:sldId id="261" r:id="rId6"/>
    <p:sldId id="270" r:id="rId7"/>
    <p:sldId id="268" r:id="rId8"/>
    <p:sldId id="262" r:id="rId9"/>
    <p:sldId id="265" r:id="rId10"/>
    <p:sldId id="266" r:id="rId11"/>
    <p:sldId id="267" r:id="rId12"/>
    <p:sldId id="269" r:id="rId13"/>
    <p:sldId id="274" r:id="rId14"/>
    <p:sldId id="276" r:id="rId15"/>
    <p:sldId id="280" r:id="rId16"/>
    <p:sldId id="283" r:id="rId17"/>
    <p:sldId id="284" r:id="rId18"/>
    <p:sldId id="288" r:id="rId19"/>
    <p:sldId id="289" r:id="rId20"/>
    <p:sldId id="292" r:id="rId21"/>
    <p:sldId id="293" r:id="rId22"/>
    <p:sldId id="286" r:id="rId23"/>
    <p:sldId id="287" r:id="rId24"/>
    <p:sldId id="291" r:id="rId25"/>
    <p:sldId id="295" r:id="rId26"/>
    <p:sldId id="296" r:id="rId27"/>
    <p:sldId id="273" r:id="rId28"/>
    <p:sldId id="275" r:id="rId29"/>
    <p:sldId id="282" r:id="rId30"/>
    <p:sldId id="285" r:id="rId31"/>
    <p:sldId id="290" r:id="rId32"/>
    <p:sldId id="277" r:id="rId33"/>
    <p:sldId id="278" r:id="rId34"/>
    <p:sldId id="281" r:id="rId35"/>
    <p:sldId id="279"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AD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72D57-00BE-DF68-6DB4-06ABD2DCE645}" v="2343" dt="2021-05-31T10:50:16.847"/>
    <p1510:client id="{1BEE2206-8459-5EAC-7148-527FBCC62A64}" v="1083" dt="2021-05-31T11:22:35.794"/>
    <p1510:client id="{22A36549-B858-4792-BD67-71437AB0BB25}" v="1363" dt="2021-06-01T07:19:40.749"/>
    <p1510:client id="{46FDA8B7-7E89-58CE-FBC3-85221AAC4A14}" v="870" dt="2021-05-31T13:58:34.526"/>
    <p1510:client id="{61AF038A-64FB-857A-E62C-78E510118F34}" v="141" dt="2021-05-31T12:57:19.203"/>
    <p1510:client id="{8CC3085E-8323-97E5-C5B7-B4461DB9BF49}" v="4" dt="2021-05-31T18:17:56.716"/>
    <p1510:client id="{9A66AF10-3125-5A61-9C37-C00A4307EC60}" v="99" dt="2021-05-31T13:54:52.06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Stile medio 1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Stile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D19F-12B8-4DE3-A6BA-19BD177371E6}" type="datetimeFigureOut">
              <a:rPr lang="it-IT" smtClean="0"/>
              <a:t>04/06/2021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560B22-9E0D-404D-8D82-1C8FBCFA1AF4}" type="slidenum">
              <a:rPr lang="it-IT" smtClean="0"/>
              <a:t>‹N›</a:t>
            </a:fld>
            <a:endParaRPr lang="it-IT"/>
          </a:p>
        </p:txBody>
      </p:sp>
    </p:spTree>
    <p:extLst>
      <p:ext uri="{BB962C8B-B14F-4D97-AF65-F5344CB8AC3E}">
        <p14:creationId xmlns:p14="http://schemas.microsoft.com/office/powerpoint/2010/main" val="371594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1C560B22-9E0D-404D-8D82-1C8FBCFA1AF4}" type="slidenum">
              <a:rPr lang="it-IT" smtClean="0"/>
              <a:t>29</a:t>
            </a:fld>
            <a:endParaRPr lang="it-IT"/>
          </a:p>
        </p:txBody>
      </p:sp>
    </p:spTree>
    <p:extLst>
      <p:ext uri="{BB962C8B-B14F-4D97-AF65-F5344CB8AC3E}">
        <p14:creationId xmlns:p14="http://schemas.microsoft.com/office/powerpoint/2010/main" val="165639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1C560B22-9E0D-404D-8D82-1C8FBCFA1AF4}" type="slidenum">
              <a:rPr lang="it-IT" smtClean="0"/>
              <a:t>30</a:t>
            </a:fld>
            <a:endParaRPr lang="it-IT"/>
          </a:p>
        </p:txBody>
      </p:sp>
    </p:spTree>
    <p:extLst>
      <p:ext uri="{BB962C8B-B14F-4D97-AF65-F5344CB8AC3E}">
        <p14:creationId xmlns:p14="http://schemas.microsoft.com/office/powerpoint/2010/main" val="33790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1C560B22-9E0D-404D-8D82-1C8FBCFA1AF4}" type="slidenum">
              <a:rPr lang="it-IT" smtClean="0"/>
              <a:t>31</a:t>
            </a:fld>
            <a:endParaRPr lang="it-IT"/>
          </a:p>
        </p:txBody>
      </p:sp>
    </p:spTree>
    <p:extLst>
      <p:ext uri="{BB962C8B-B14F-4D97-AF65-F5344CB8AC3E}">
        <p14:creationId xmlns:p14="http://schemas.microsoft.com/office/powerpoint/2010/main" val="73727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1C560B22-9E0D-404D-8D82-1C8FBCFA1AF4}" type="slidenum">
              <a:rPr lang="it-IT" smtClean="0"/>
              <a:t>34</a:t>
            </a:fld>
            <a:endParaRPr lang="it-IT"/>
          </a:p>
        </p:txBody>
      </p:sp>
    </p:spTree>
    <p:extLst>
      <p:ext uri="{BB962C8B-B14F-4D97-AF65-F5344CB8AC3E}">
        <p14:creationId xmlns:p14="http://schemas.microsoft.com/office/powerpoint/2010/main" val="2790208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2996745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2312925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3864000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48748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12485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3711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5792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652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209016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583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6/4/2021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24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6/4/2021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‹N›</a:t>
            </a:fld>
            <a:endParaRPr lang="en-US"/>
          </a:p>
        </p:txBody>
      </p:sp>
    </p:spTree>
    <p:extLst>
      <p:ext uri="{BB962C8B-B14F-4D97-AF65-F5344CB8AC3E}">
        <p14:creationId xmlns:p14="http://schemas.microsoft.com/office/powerpoint/2010/main" val="2707168898"/>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33" r:id="rId6"/>
    <p:sldLayoutId id="2147484029" r:id="rId7"/>
    <p:sldLayoutId id="2147484030" r:id="rId8"/>
    <p:sldLayoutId id="2147484031" r:id="rId9"/>
    <p:sldLayoutId id="2147484032" r:id="rId10"/>
    <p:sldLayoutId id="2147484034"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balsamiq.cloud/s2pqo1b/pxtw48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rgbClr val="CDD440"/>
          </a:solidFill>
          <a:ln w="6857" cap="flat">
            <a:noFill/>
            <a:prstDash val="solid"/>
            <a:miter/>
          </a:ln>
        </p:spPr>
        <p:txBody>
          <a:bodyPr wrap="square" rtlCol="0" anchor="ctr">
            <a:noAutofit/>
          </a:bodyPr>
          <a:lstStyle/>
          <a:p>
            <a:endParaRPr lang="en-US"/>
          </a:p>
        </p:txBody>
      </p:sp>
      <p:sp>
        <p:nvSpPr>
          <p:cNvPr id="2" name="Titolo 1"/>
          <p:cNvSpPr>
            <a:spLocks noGrp="1"/>
          </p:cNvSpPr>
          <p:nvPr>
            <p:ph type="ctrTitle"/>
          </p:nvPr>
        </p:nvSpPr>
        <p:spPr>
          <a:xfrm>
            <a:off x="5622061" y="762538"/>
            <a:ext cx="5649349" cy="3199862"/>
          </a:xfrm>
        </p:spPr>
        <p:txBody>
          <a:bodyPr anchor="b">
            <a:normAutofit/>
          </a:bodyPr>
          <a:lstStyle/>
          <a:p>
            <a:r>
              <a:rPr lang="de-DE" sz="8000">
                <a:solidFill>
                  <a:srgbClr val="FBF9F6"/>
                </a:solidFill>
              </a:rPr>
              <a:t>Green Planet </a:t>
            </a:r>
          </a:p>
        </p:txBody>
      </p:sp>
      <p:pic>
        <p:nvPicPr>
          <p:cNvPr id="4" name="Picture 3" descr="Immagine che contiene testo, pianta&#10;&#10;Descrizione generata automaticamente">
            <a:extLst>
              <a:ext uri="{FF2B5EF4-FFF2-40B4-BE49-F238E27FC236}">
                <a16:creationId xmlns:a16="http://schemas.microsoft.com/office/drawing/2014/main" id="{2BA7E605-52CE-4B4B-94F5-ACB9157BA7D6}"/>
              </a:ext>
            </a:extLst>
          </p:cNvPr>
          <p:cNvPicPr>
            <a:picLocks noChangeAspect="1"/>
          </p:cNvPicPr>
          <p:nvPr/>
        </p:nvPicPr>
        <p:blipFill rotWithShape="1">
          <a:blip r:embed="rId2"/>
          <a:srcRect l="8965" r="10540" b="-2"/>
          <a:stretch/>
        </p:blipFill>
        <p:spPr>
          <a:xfrm>
            <a:off x="764988" y="1749609"/>
            <a:ext cx="3368969" cy="3358781"/>
          </a:xfrm>
          <a:prstGeom prst="rect">
            <a:avLst/>
          </a:prstGeom>
        </p:spPr>
      </p:pic>
      <p:sp>
        <p:nvSpPr>
          <p:cNvPr id="145"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27432"/>
          </a:xfrm>
          <a:custGeom>
            <a:avLst/>
            <a:gdLst>
              <a:gd name="connsiteX0" fmla="*/ 0 w 5303520"/>
              <a:gd name="connsiteY0" fmla="*/ 0 h 27432"/>
              <a:gd name="connsiteX1" fmla="*/ 556870 w 5303520"/>
              <a:gd name="connsiteY1" fmla="*/ 0 h 27432"/>
              <a:gd name="connsiteX2" fmla="*/ 1272845 w 5303520"/>
              <a:gd name="connsiteY2" fmla="*/ 0 h 27432"/>
              <a:gd name="connsiteX3" fmla="*/ 1882750 w 5303520"/>
              <a:gd name="connsiteY3" fmla="*/ 0 h 27432"/>
              <a:gd name="connsiteX4" fmla="*/ 2439619 w 5303520"/>
              <a:gd name="connsiteY4" fmla="*/ 0 h 27432"/>
              <a:gd name="connsiteX5" fmla="*/ 3155594 w 5303520"/>
              <a:gd name="connsiteY5" fmla="*/ 0 h 27432"/>
              <a:gd name="connsiteX6" fmla="*/ 3818534 w 5303520"/>
              <a:gd name="connsiteY6" fmla="*/ 0 h 27432"/>
              <a:gd name="connsiteX7" fmla="*/ 4481474 w 5303520"/>
              <a:gd name="connsiteY7" fmla="*/ 0 h 27432"/>
              <a:gd name="connsiteX8" fmla="*/ 5303520 w 5303520"/>
              <a:gd name="connsiteY8" fmla="*/ 0 h 27432"/>
              <a:gd name="connsiteX9" fmla="*/ 5303520 w 5303520"/>
              <a:gd name="connsiteY9" fmla="*/ 27432 h 27432"/>
              <a:gd name="connsiteX10" fmla="*/ 4746650 w 5303520"/>
              <a:gd name="connsiteY10" fmla="*/ 27432 h 27432"/>
              <a:gd name="connsiteX11" fmla="*/ 4242816 w 5303520"/>
              <a:gd name="connsiteY11" fmla="*/ 27432 h 27432"/>
              <a:gd name="connsiteX12" fmla="*/ 3526841 w 5303520"/>
              <a:gd name="connsiteY12" fmla="*/ 27432 h 27432"/>
              <a:gd name="connsiteX13" fmla="*/ 2969971 w 5303520"/>
              <a:gd name="connsiteY13" fmla="*/ 27432 h 27432"/>
              <a:gd name="connsiteX14" fmla="*/ 2253996 w 5303520"/>
              <a:gd name="connsiteY14" fmla="*/ 27432 h 27432"/>
              <a:gd name="connsiteX15" fmla="*/ 1484986 w 5303520"/>
              <a:gd name="connsiteY15" fmla="*/ 27432 h 27432"/>
              <a:gd name="connsiteX16" fmla="*/ 875081 w 5303520"/>
              <a:gd name="connsiteY16" fmla="*/ 27432 h 27432"/>
              <a:gd name="connsiteX17" fmla="*/ 0 w 5303520"/>
              <a:gd name="connsiteY17" fmla="*/ 27432 h 27432"/>
              <a:gd name="connsiteX18" fmla="*/ 0 w 530352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27432"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3593" y="13343"/>
                  <a:pt x="5303797" y="14402"/>
                  <a:pt x="5303520" y="27432"/>
                </a:cubicBezTo>
                <a:cubicBezTo>
                  <a:pt x="5132450" y="9645"/>
                  <a:pt x="4953391" y="27858"/>
                  <a:pt x="4746650" y="27432"/>
                </a:cubicBezTo>
                <a:cubicBezTo>
                  <a:pt x="4539909" y="27007"/>
                  <a:pt x="4361261" y="16312"/>
                  <a:pt x="4242816" y="27432"/>
                </a:cubicBezTo>
                <a:cubicBezTo>
                  <a:pt x="4124371" y="38552"/>
                  <a:pt x="3754907" y="30170"/>
                  <a:pt x="3526841" y="27432"/>
                </a:cubicBezTo>
                <a:cubicBezTo>
                  <a:pt x="3298775" y="24694"/>
                  <a:pt x="3164473" y="13057"/>
                  <a:pt x="2969971" y="27432"/>
                </a:cubicBezTo>
                <a:cubicBezTo>
                  <a:pt x="2775469" y="41808"/>
                  <a:pt x="2608536" y="11194"/>
                  <a:pt x="2253996" y="27432"/>
                </a:cubicBezTo>
                <a:cubicBezTo>
                  <a:pt x="1899456" y="43670"/>
                  <a:pt x="1752044" y="37933"/>
                  <a:pt x="1484986" y="27432"/>
                </a:cubicBezTo>
                <a:cubicBezTo>
                  <a:pt x="1217928" y="16932"/>
                  <a:pt x="1060609" y="4360"/>
                  <a:pt x="875081" y="27432"/>
                </a:cubicBezTo>
                <a:cubicBezTo>
                  <a:pt x="689553" y="50504"/>
                  <a:pt x="188846" y="34372"/>
                  <a:pt x="0" y="27432"/>
                </a:cubicBezTo>
                <a:cubicBezTo>
                  <a:pt x="-1027" y="16774"/>
                  <a:pt x="589" y="8401"/>
                  <a:pt x="0" y="0"/>
                </a:cubicBezTo>
                <a:close/>
              </a:path>
              <a:path w="5303520" h="27432"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3295" y="13080"/>
                  <a:pt x="5304172" y="14823"/>
                  <a:pt x="5303520" y="27432"/>
                </a:cubicBezTo>
                <a:cubicBezTo>
                  <a:pt x="5082751" y="27600"/>
                  <a:pt x="4993374" y="33244"/>
                  <a:pt x="4746650" y="27432"/>
                </a:cubicBezTo>
                <a:cubicBezTo>
                  <a:pt x="4499926" y="21621"/>
                  <a:pt x="4368648" y="1957"/>
                  <a:pt x="4083710" y="27432"/>
                </a:cubicBezTo>
                <a:cubicBezTo>
                  <a:pt x="3798772" y="52907"/>
                  <a:pt x="3729434" y="14645"/>
                  <a:pt x="3473806" y="27432"/>
                </a:cubicBezTo>
                <a:cubicBezTo>
                  <a:pt x="3218178" y="40219"/>
                  <a:pt x="3056855" y="39147"/>
                  <a:pt x="2704795" y="27432"/>
                </a:cubicBezTo>
                <a:cubicBezTo>
                  <a:pt x="2352735" y="15717"/>
                  <a:pt x="2319447" y="38401"/>
                  <a:pt x="1935785" y="27432"/>
                </a:cubicBezTo>
                <a:cubicBezTo>
                  <a:pt x="1552123" y="16464"/>
                  <a:pt x="1532619" y="8678"/>
                  <a:pt x="1378915" y="27432"/>
                </a:cubicBezTo>
                <a:cubicBezTo>
                  <a:pt x="1225211" y="46187"/>
                  <a:pt x="1038692" y="43452"/>
                  <a:pt x="715975" y="27432"/>
                </a:cubicBezTo>
                <a:cubicBezTo>
                  <a:pt x="393258" y="11412"/>
                  <a:pt x="303768" y="36088"/>
                  <a:pt x="0" y="27432"/>
                </a:cubicBezTo>
                <a:cubicBezTo>
                  <a:pt x="151" y="17585"/>
                  <a:pt x="-198" y="13251"/>
                  <a:pt x="0" y="0"/>
                </a:cubicBezTo>
                <a:close/>
              </a:path>
            </a:pathLst>
          </a:custGeom>
          <a:solidFill>
            <a:srgbClr val="FBF9F6"/>
          </a:solidFill>
          <a:ln w="41275" cap="rnd">
            <a:solidFill>
              <a:srgbClr val="FBF9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A017E932-7A67-441D-9BF6-1E6A50169A68}"/>
              </a:ext>
            </a:extLst>
          </p:cNvPr>
          <p:cNvSpPr txBox="1"/>
          <p:nvPr/>
        </p:nvSpPr>
        <p:spPr>
          <a:xfrm>
            <a:off x="5687483" y="4205817"/>
            <a:ext cx="6754283"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solidFill>
                  <a:schemeClr val="bg1"/>
                </a:solidFill>
                <a:latin typeface="Arial"/>
                <a:ea typeface="+mn-lt"/>
                <a:cs typeface="+mn-lt"/>
              </a:rPr>
              <a:t>Manager del gruppo - </a:t>
            </a:r>
            <a:r>
              <a:rPr lang="it-IT" sz="1200" b="1">
                <a:solidFill>
                  <a:schemeClr val="bg1"/>
                </a:solidFill>
                <a:latin typeface="Arial"/>
                <a:ea typeface="+mn-lt"/>
                <a:cs typeface="+mn-lt"/>
              </a:rPr>
              <a:t>Raffaele Squillante </a:t>
            </a:r>
            <a:r>
              <a:rPr lang="it-IT" sz="1200">
                <a:solidFill>
                  <a:schemeClr val="bg1"/>
                </a:solidFill>
                <a:latin typeface="Arial"/>
                <a:ea typeface="+mn-lt"/>
                <a:cs typeface="+mn-lt"/>
              </a:rPr>
              <a:t>0512106093</a:t>
            </a:r>
          </a:p>
          <a:p>
            <a:endParaRPr lang="it-IT" sz="1200" b="1">
              <a:solidFill>
                <a:schemeClr val="bg1"/>
              </a:solidFill>
              <a:latin typeface="Arial"/>
              <a:ea typeface="+mn-lt"/>
              <a:cs typeface="+mn-lt"/>
            </a:endParaRPr>
          </a:p>
          <a:p>
            <a:r>
              <a:rPr lang="it-IT" sz="1200">
                <a:solidFill>
                  <a:schemeClr val="bg1"/>
                </a:solidFill>
                <a:latin typeface="Arial"/>
                <a:ea typeface="+mn-lt"/>
                <a:cs typeface="+mn-lt"/>
              </a:rPr>
              <a:t>Manager della documentazione - </a:t>
            </a:r>
            <a:r>
              <a:rPr lang="it-IT" sz="1200" b="1">
                <a:solidFill>
                  <a:schemeClr val="bg1"/>
                </a:solidFill>
                <a:latin typeface="Arial"/>
                <a:ea typeface="+mn-lt"/>
                <a:cs typeface="+mn-lt"/>
              </a:rPr>
              <a:t>Luca Saturno </a:t>
            </a:r>
            <a:r>
              <a:rPr lang="it-IT" sz="1200">
                <a:solidFill>
                  <a:schemeClr val="bg1"/>
                </a:solidFill>
                <a:latin typeface="Arial"/>
                <a:ea typeface="+mn-lt"/>
                <a:cs typeface="+mn-lt"/>
              </a:rPr>
              <a:t>0512105809</a:t>
            </a:r>
          </a:p>
          <a:p>
            <a:endParaRPr lang="it-IT" sz="1200">
              <a:solidFill>
                <a:schemeClr val="bg1"/>
              </a:solidFill>
              <a:latin typeface="Arial"/>
              <a:ea typeface="+mn-lt"/>
              <a:cs typeface="+mn-lt"/>
            </a:endParaRPr>
          </a:p>
          <a:p>
            <a:r>
              <a:rPr lang="it-IT" sz="1200">
                <a:solidFill>
                  <a:schemeClr val="bg1"/>
                </a:solidFill>
                <a:latin typeface="Arial"/>
                <a:ea typeface="+mn-lt"/>
                <a:cs typeface="+mn-lt"/>
              </a:rPr>
              <a:t>Manager della valutazione - </a:t>
            </a:r>
            <a:r>
              <a:rPr lang="it-IT" sz="1200" b="1">
                <a:solidFill>
                  <a:schemeClr val="bg1"/>
                </a:solidFill>
                <a:latin typeface="Arial"/>
                <a:ea typeface="+mn-lt"/>
                <a:cs typeface="+mn-lt"/>
              </a:rPr>
              <a:t>Mafalda Ingenito </a:t>
            </a:r>
            <a:r>
              <a:rPr lang="it-IT" sz="1200">
                <a:solidFill>
                  <a:schemeClr val="bg1"/>
                </a:solidFill>
                <a:latin typeface="Arial"/>
                <a:ea typeface="+mn-lt"/>
                <a:cs typeface="+mn-lt"/>
              </a:rPr>
              <a:t>0512105940</a:t>
            </a:r>
          </a:p>
          <a:p>
            <a:endParaRPr lang="it-IT" sz="1200">
              <a:solidFill>
                <a:schemeClr val="bg1"/>
              </a:solidFill>
              <a:latin typeface="Arial"/>
              <a:ea typeface="+mn-lt"/>
              <a:cs typeface="+mn-lt"/>
            </a:endParaRPr>
          </a:p>
          <a:p>
            <a:r>
              <a:rPr lang="it-IT" sz="1200">
                <a:solidFill>
                  <a:schemeClr val="bg1"/>
                </a:solidFill>
                <a:latin typeface="Arial"/>
                <a:ea typeface="+mn-lt"/>
                <a:cs typeface="+mn-lt"/>
              </a:rPr>
              <a:t>Manager di progetto - </a:t>
            </a:r>
            <a:r>
              <a:rPr lang="it-IT" sz="1200" b="1">
                <a:solidFill>
                  <a:schemeClr val="bg1"/>
                </a:solidFill>
                <a:latin typeface="Arial"/>
                <a:ea typeface="+mn-lt"/>
                <a:cs typeface="+mn-lt"/>
              </a:rPr>
              <a:t>Gaetano De Filippo </a:t>
            </a:r>
            <a:r>
              <a:rPr lang="it-IT" sz="1200">
                <a:solidFill>
                  <a:schemeClr val="bg1"/>
                </a:solidFill>
                <a:latin typeface="Arial"/>
                <a:ea typeface="+mn-lt"/>
                <a:cs typeface="+mn-lt"/>
              </a:rPr>
              <a:t>0512105928</a:t>
            </a:r>
            <a:r>
              <a:rPr lang="it-IT" sz="1200">
                <a:ea typeface="+mn-lt"/>
                <a:cs typeface="+mn-lt"/>
              </a:rPr>
              <a:t>
</a:t>
            </a:r>
            <a:endParaRPr lang="it-IT" sz="1200"/>
          </a:p>
          <a:p>
            <a:endParaRPr lang="it-IT" b="1">
              <a:ea typeface="+mn-lt"/>
              <a:cs typeface="+mn-lt"/>
            </a:endParaRPr>
          </a:p>
          <a:p>
            <a:endParaRPr lang="it-IT"/>
          </a:p>
          <a:p>
            <a:pPr algn="l"/>
            <a:endParaRPr lang="it-IT"/>
          </a:p>
        </p:txBody>
      </p:sp>
    </p:spTree>
    <p:extLst>
      <p:ext uri="{BB962C8B-B14F-4D97-AF65-F5344CB8AC3E}">
        <p14:creationId xmlns:p14="http://schemas.microsoft.com/office/powerpoint/2010/main" val="396258394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424258" y="415449"/>
            <a:ext cx="8533594" cy="2386928"/>
          </a:xfrm>
        </p:spPr>
        <p:txBody>
          <a:bodyPr anchor="b">
            <a:normAutofit/>
          </a:bodyPr>
          <a:lstStyle/>
          <a:p>
            <a:r>
              <a:rPr lang="it-IT" sz="7200">
                <a:ea typeface="+mj-lt"/>
                <a:cs typeface="+mj-lt"/>
              </a:rPr>
              <a:t>INDIVIDUAZIONE PROFILI UTENTE </a:t>
            </a:r>
            <a:endParaRPr lang="it-IT"/>
          </a:p>
          <a:p>
            <a:endParaRPr lang="it-IT"/>
          </a:p>
        </p:txBody>
      </p:sp>
      <p:pic>
        <p:nvPicPr>
          <p:cNvPr id="4" name="Immagine 5" descr="Immagine che contiene testo, tavolo, interni, dilegno&#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7853" r="17853"/>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testo, interni, computer&#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7364" r="7364"/>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3475352" y="5610851"/>
            <a:ext cx="7786572" cy="1088036"/>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5" name="Segnaposto contenuto 2">
            <a:extLst>
              <a:ext uri="{FF2B5EF4-FFF2-40B4-BE49-F238E27FC236}">
                <a16:creationId xmlns:a16="http://schemas.microsoft.com/office/drawing/2014/main" id="{EAAF5DB1-4172-44FE-A8EA-94E3DDC3B4C0}"/>
              </a:ext>
            </a:extLst>
          </p:cNvPr>
          <p:cNvSpPr txBox="1">
            <a:spLocks/>
          </p:cNvSpPr>
          <p:nvPr/>
        </p:nvSpPr>
        <p:spPr>
          <a:xfrm>
            <a:off x="4467390" y="2620360"/>
            <a:ext cx="7487842" cy="102094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it-IT">
                <a:latin typeface="Arial"/>
                <a:ea typeface="+mn-lt"/>
                <a:cs typeface="Arial"/>
              </a:rPr>
              <a:t>Grazie a queste interviste siamo riusciti a raccogliere informazioni utili per definire:</a:t>
            </a:r>
            <a:endParaRPr lang="it-IT">
              <a:cs typeface="Arial"/>
            </a:endParaRPr>
          </a:p>
          <a:p>
            <a:pPr>
              <a:buNone/>
            </a:pPr>
            <a:endParaRPr lang="it-IT"/>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Font typeface="Arial" panose="020B0604020202020204" pitchFamily="34" charset="0"/>
              <a:buNone/>
            </a:pPr>
            <a:endParaRPr lang="it-IT">
              <a:latin typeface="Arial"/>
            </a:endParaRPr>
          </a:p>
        </p:txBody>
      </p:sp>
      <p:sp>
        <p:nvSpPr>
          <p:cNvPr id="15" name="CasellaDiTesto 1">
            <a:extLst>
              <a:ext uri="{FF2B5EF4-FFF2-40B4-BE49-F238E27FC236}">
                <a16:creationId xmlns:a16="http://schemas.microsoft.com/office/drawing/2014/main" id="{409DE9F4-403E-4054-A869-04ECBE490D84}"/>
              </a:ext>
            </a:extLst>
          </p:cNvPr>
          <p:cNvSpPr txBox="1"/>
          <p:nvPr/>
        </p:nvSpPr>
        <p:spPr>
          <a:xfrm>
            <a:off x="4713816" y="3709199"/>
            <a:ext cx="5325532" cy="2185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Sans-Serif"/>
              <a:buChar char="•"/>
            </a:pPr>
            <a:r>
              <a:rPr lang="it-IT" sz="2800" err="1">
                <a:latin typeface="Arial"/>
                <a:ea typeface="+mn-lt"/>
                <a:cs typeface="+mn-lt"/>
              </a:rPr>
              <a:t>Personas</a:t>
            </a:r>
            <a:r>
              <a:rPr lang="it-IT" sz="2800">
                <a:latin typeface="Arial"/>
                <a:ea typeface="+mn-lt"/>
                <a:cs typeface="+mn-lt"/>
              </a:rPr>
              <a:t> </a:t>
            </a:r>
          </a:p>
          <a:p>
            <a:endParaRPr lang="it-IT">
              <a:ea typeface="+mn-lt"/>
              <a:cs typeface="+mn-lt"/>
            </a:endParaRPr>
          </a:p>
          <a:p>
            <a:pPr marL="285750" indent="-285750">
              <a:buFont typeface="Arial"/>
              <a:buChar char="•"/>
            </a:pPr>
            <a:endParaRPr lang="it-IT">
              <a:ea typeface="+mn-lt"/>
              <a:cs typeface="+mn-lt"/>
            </a:endParaRPr>
          </a:p>
          <a:p>
            <a:pPr marL="285750" indent="-285750">
              <a:buFont typeface="Arial,Sans-Serif"/>
              <a:buChar char="•"/>
            </a:pPr>
            <a:endParaRPr lang="it-IT">
              <a:ea typeface="+mn-lt"/>
              <a:cs typeface="+mn-lt"/>
            </a:endParaRPr>
          </a:p>
          <a:p>
            <a:pPr marL="285750" indent="-285750">
              <a:buFont typeface="Arial"/>
              <a:buChar char="•"/>
            </a:pPr>
            <a:endParaRPr lang="it-IT"/>
          </a:p>
          <a:p>
            <a:endParaRPr lang="it-IT"/>
          </a:p>
          <a:p>
            <a:endParaRPr lang="it-IT"/>
          </a:p>
        </p:txBody>
      </p:sp>
      <p:sp>
        <p:nvSpPr>
          <p:cNvPr id="11" name="CasellaDiTesto 10">
            <a:extLst>
              <a:ext uri="{FF2B5EF4-FFF2-40B4-BE49-F238E27FC236}">
                <a16:creationId xmlns:a16="http://schemas.microsoft.com/office/drawing/2014/main" id="{EEF56840-4BDB-462D-A1C7-47CA9AAB8807}"/>
              </a:ext>
            </a:extLst>
          </p:cNvPr>
          <p:cNvSpPr txBox="1"/>
          <p:nvPr/>
        </p:nvSpPr>
        <p:spPr>
          <a:xfrm>
            <a:off x="4708525" y="4189942"/>
            <a:ext cx="584411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2800">
                <a:latin typeface="Arial"/>
                <a:cs typeface="Arial"/>
              </a:rPr>
              <a:t>Obiettivi del sistema</a:t>
            </a:r>
            <a:endParaRPr lang="it-IT" sz="2800">
              <a:latin typeface="Arial"/>
            </a:endParaRPr>
          </a:p>
          <a:p>
            <a:pPr algn="l"/>
            <a:endParaRPr lang="it-IT"/>
          </a:p>
        </p:txBody>
      </p:sp>
      <p:sp>
        <p:nvSpPr>
          <p:cNvPr id="14" name="CasellaDiTesto 13">
            <a:extLst>
              <a:ext uri="{FF2B5EF4-FFF2-40B4-BE49-F238E27FC236}">
                <a16:creationId xmlns:a16="http://schemas.microsoft.com/office/drawing/2014/main" id="{4DE84580-E502-4EAF-8526-36C04A48D26F}"/>
              </a:ext>
            </a:extLst>
          </p:cNvPr>
          <p:cNvSpPr txBox="1"/>
          <p:nvPr/>
        </p:nvSpPr>
        <p:spPr>
          <a:xfrm>
            <a:off x="4713817" y="4713817"/>
            <a:ext cx="465878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2800">
                <a:latin typeface="Arial"/>
                <a:ea typeface="+mn-lt"/>
                <a:cs typeface="Arial"/>
              </a:rPr>
              <a:t>Opinioni e dati relativi alle funzionalità del sistema</a:t>
            </a:r>
            <a:endParaRPr lang="it-IT" sz="2800">
              <a:latin typeface="Arial"/>
              <a:cs typeface="Arial"/>
            </a:endParaRPr>
          </a:p>
          <a:p>
            <a:pPr algn="l"/>
            <a:endParaRPr lang="it-IT" sz="2800">
              <a:latin typeface="Arial"/>
              <a:cs typeface="Arial"/>
            </a:endParaRPr>
          </a:p>
        </p:txBody>
      </p:sp>
    </p:spTree>
    <p:extLst>
      <p:ext uri="{BB962C8B-B14F-4D97-AF65-F5344CB8AC3E}">
        <p14:creationId xmlns:p14="http://schemas.microsoft.com/office/powerpoint/2010/main" val="14606866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24607" y="-1716782"/>
            <a:ext cx="11047013" cy="5675736"/>
          </a:xfrm>
        </p:spPr>
        <p:txBody>
          <a:bodyPr anchor="b">
            <a:normAutofit/>
          </a:bodyPr>
          <a:lstStyle/>
          <a:p>
            <a:r>
              <a:rPr lang="it-IT" sz="7200">
                <a:ea typeface="+mj-lt"/>
                <a:cs typeface="+mj-lt"/>
              </a:rPr>
              <a:t>PROFILO UTENTE - ELENA LOCATELLI</a:t>
            </a:r>
            <a:endParaRPr lang="it-IT" sz="7200"/>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magine 6" descr="Immagine che contiene albero, persona, esterni&#10;&#10;Descrizione generata automaticamente">
            <a:extLst>
              <a:ext uri="{FF2B5EF4-FFF2-40B4-BE49-F238E27FC236}">
                <a16:creationId xmlns:a16="http://schemas.microsoft.com/office/drawing/2014/main" id="{554637F5-908C-4D67-8974-66E845D48770}"/>
              </a:ext>
            </a:extLst>
          </p:cNvPr>
          <p:cNvPicPr>
            <a:picLocks noChangeAspect="1"/>
          </p:cNvPicPr>
          <p:nvPr/>
        </p:nvPicPr>
        <p:blipFill rotWithShape="1">
          <a:blip r:embed="rId2"/>
          <a:srcRect l="2989" r="2989"/>
          <a:stretch/>
        </p:blipFill>
        <p:spPr>
          <a:xfrm>
            <a:off x="241813" y="2174584"/>
            <a:ext cx="3196227" cy="3393306"/>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4" name="CasellaDiTesto 3">
            <a:extLst>
              <a:ext uri="{FF2B5EF4-FFF2-40B4-BE49-F238E27FC236}">
                <a16:creationId xmlns:a16="http://schemas.microsoft.com/office/drawing/2014/main" id="{D3E53FA7-CFBE-4D03-9244-BDAD208051D1}"/>
              </a:ext>
            </a:extLst>
          </p:cNvPr>
          <p:cNvSpPr txBox="1"/>
          <p:nvPr/>
        </p:nvSpPr>
        <p:spPr>
          <a:xfrm>
            <a:off x="3487948" y="2122098"/>
            <a:ext cx="847976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latin typeface="Arial"/>
                <a:ea typeface="+mn-lt"/>
                <a:cs typeface="+mn-lt"/>
              </a:rPr>
              <a:t>Elena Locatelli, 22 anni, è una giovane studentessa di Medicina. Sin dai primi anni dell’adolescenza, grazie a varie attività di sensibilizzazione su importanti temi ambientali, che sono state proposte a scuola, decide di diventare membro di diverse associazioni ambientaliste. Dopo la serie di incendi in Australia avvenuti tra il 2019 e il 2020, ha preso atto delle gravi conseguenze iniziando così ad approfondire alcuni temi legati all’evento stesso, quali la deforestazione e l’emissione di CO2, annotando di giorno in giorno la propria emissione giornaliera. Avendo già preso parte ad un’iniziativa proposta dal suo comune di residenza, che prevedeva la piantumazione di diversi alberi, Elena vorrebbe poter riuscire a piantane un serie nel proprio giardino, monitorarne la CO2 emessa e documentarne  l’andamento anche se non è molto esperta di cura di piante e piantumazione.</a:t>
            </a:r>
            <a:endParaRPr lang="it-IT">
              <a:latin typeface="Arial"/>
            </a:endParaRPr>
          </a:p>
          <a:p>
            <a:endParaRPr lang="it-IT">
              <a:latin typeface="Arial"/>
              <a:ea typeface="+mn-lt"/>
              <a:cs typeface="+mn-lt"/>
            </a:endParaRPr>
          </a:p>
          <a:p>
            <a:endParaRPr lang="it-IT">
              <a:latin typeface="Arial"/>
            </a:endParaRPr>
          </a:p>
          <a:p>
            <a:pPr algn="l"/>
            <a:endParaRPr lang="it-IT"/>
          </a:p>
        </p:txBody>
      </p:sp>
      <p:sp>
        <p:nvSpPr>
          <p:cNvPr id="6" name="CasellaDiTesto 5">
            <a:extLst>
              <a:ext uri="{FF2B5EF4-FFF2-40B4-BE49-F238E27FC236}">
                <a16:creationId xmlns:a16="http://schemas.microsoft.com/office/drawing/2014/main" id="{5DB38A68-E159-40F3-8EB0-BCFF79231F96}"/>
              </a:ext>
            </a:extLst>
          </p:cNvPr>
          <p:cNvSpPr txBox="1"/>
          <p:nvPr/>
        </p:nvSpPr>
        <p:spPr>
          <a:xfrm>
            <a:off x="109268" y="5845834"/>
            <a:ext cx="11744171" cy="9431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latin typeface="Arial"/>
                <a:cs typeface="Arial"/>
              </a:rPr>
              <a:t>Obiettivi: </a:t>
            </a:r>
            <a:r>
              <a:rPr lang="it-IT">
                <a:latin typeface="Arial"/>
                <a:cs typeface="Arial"/>
              </a:rPr>
              <a:t>Acquistare uno o più alberi da piantare per poterne poi monitorare l’emissione della CO2, ottenendo un supporto nella fase di piantumazione e cura.</a:t>
            </a:r>
            <a:endParaRPr lang="it-IT"/>
          </a:p>
          <a:p>
            <a:pPr algn="l"/>
            <a:endParaRPr lang="it-IT"/>
          </a:p>
        </p:txBody>
      </p:sp>
    </p:spTree>
    <p:extLst>
      <p:ext uri="{BB962C8B-B14F-4D97-AF65-F5344CB8AC3E}">
        <p14:creationId xmlns:p14="http://schemas.microsoft.com/office/powerpoint/2010/main" val="31797924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657091" y="55615"/>
            <a:ext cx="8300761" cy="3709845"/>
          </a:xfrm>
        </p:spPr>
        <p:txBody>
          <a:bodyPr anchor="b">
            <a:normAutofit/>
          </a:bodyPr>
          <a:lstStyle/>
          <a:p>
            <a:r>
              <a:rPr lang="it-IT" sz="7200">
                <a:ea typeface="+mj-lt"/>
                <a:cs typeface="+mj-lt"/>
              </a:rPr>
              <a:t>requisiti </a:t>
            </a:r>
            <a:endParaRPr lang="it-IT"/>
          </a:p>
          <a:p>
            <a:endParaRPr lang="it-IT"/>
          </a:p>
          <a:p>
            <a:endParaRPr lang="it-IT"/>
          </a:p>
        </p:txBody>
      </p:sp>
      <p:pic>
        <p:nvPicPr>
          <p:cNvPr id="4" name="Immagine 5" descr="Immagine che contiene albero, esterni, pianta, foresta&#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7878" r="17878"/>
          <a:stretch/>
        </p:blipFill>
        <p:spPr>
          <a:xfrm>
            <a:off x="20" y="57519"/>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erba, cielo, esterni, pianta&#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6297" r="6297"/>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3475352" y="5610851"/>
            <a:ext cx="7786572" cy="1088036"/>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5" name="Segnaposto contenuto 2">
            <a:extLst>
              <a:ext uri="{FF2B5EF4-FFF2-40B4-BE49-F238E27FC236}">
                <a16:creationId xmlns:a16="http://schemas.microsoft.com/office/drawing/2014/main" id="{EAAF5DB1-4172-44FE-A8EA-94E3DDC3B4C0}"/>
              </a:ext>
            </a:extLst>
          </p:cNvPr>
          <p:cNvSpPr txBox="1">
            <a:spLocks/>
          </p:cNvSpPr>
          <p:nvPr/>
        </p:nvSpPr>
        <p:spPr>
          <a:xfrm>
            <a:off x="4552057" y="2482777"/>
            <a:ext cx="7519592" cy="541302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it-IT">
                <a:latin typeface="Arial"/>
                <a:ea typeface="+mn-lt"/>
                <a:cs typeface="+mn-lt"/>
              </a:rPr>
              <a:t>Il nostro sistema quindi si propone, con molta semplicità, di informare l'utente sul quantitativo di </a:t>
            </a:r>
            <a:r>
              <a:rPr lang="it-IT">
                <a:latin typeface="Arial"/>
                <a:ea typeface="+mn-lt"/>
                <a:cs typeface="Arial"/>
              </a:rPr>
              <a:t>CO</a:t>
            </a:r>
            <a:r>
              <a:rPr lang="it-IT" baseline="-25000">
                <a:latin typeface="Arial"/>
                <a:ea typeface="+mn-lt"/>
                <a:cs typeface="Arial"/>
              </a:rPr>
              <a:t>2</a:t>
            </a:r>
            <a:r>
              <a:rPr lang="it-IT">
                <a:latin typeface="Arial"/>
                <a:ea typeface="+mn-lt"/>
                <a:cs typeface="Arial"/>
              </a:rPr>
              <a:t> emesso e di quello assorbito grazie agli alberi acquistati, di guidarlo nelle fasi di acquisto, di  monitoraggio e di piantumazione degli alberi. </a:t>
            </a:r>
            <a:endParaRPr lang="it-IT">
              <a:latin typeface="Arial"/>
              <a:cs typeface="Arial"/>
            </a:endParaRPr>
          </a:p>
          <a:p>
            <a:pPr>
              <a:buNone/>
            </a:pPr>
            <a:endParaRPr lang="it-IT">
              <a:latin typeface="Arial"/>
              <a:cs typeface="Arial"/>
            </a:endParaRPr>
          </a:p>
          <a:p>
            <a:pPr>
              <a:buNone/>
            </a:pPr>
            <a:endParaRPr lang="it-IT">
              <a:latin typeface="The Hand Bold"/>
              <a:cs typeface="Arial"/>
            </a:endParaRPr>
          </a:p>
          <a:p>
            <a:pPr>
              <a:buNone/>
            </a:pPr>
            <a:endParaRPr lang="it-IT">
              <a:latin typeface="Arial"/>
            </a:endParaRPr>
          </a:p>
          <a:p>
            <a:pPr>
              <a:buNone/>
            </a:pPr>
            <a:endParaRPr lang="it-IT" b="1">
              <a:latin typeface="Arial"/>
              <a:ea typeface="+mn-lt"/>
              <a:cs typeface="Arial"/>
            </a:endParaRPr>
          </a:p>
          <a:p>
            <a:pPr>
              <a:buNone/>
            </a:pPr>
            <a:endParaRPr lang="it-IT">
              <a:latin typeface="Arial"/>
            </a:endParaRPr>
          </a:p>
          <a:p>
            <a:pPr marL="0" indent="0">
              <a:buNone/>
            </a:pPr>
            <a:endParaRPr lang="it-IT">
              <a:latin typeface="Arial"/>
              <a:ea typeface="+mn-lt"/>
              <a:cs typeface="Arial"/>
            </a:endParaRPr>
          </a:p>
        </p:txBody>
      </p:sp>
    </p:spTree>
    <p:extLst>
      <p:ext uri="{BB962C8B-B14F-4D97-AF65-F5344CB8AC3E}">
        <p14:creationId xmlns:p14="http://schemas.microsoft.com/office/powerpoint/2010/main" val="19515842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657091" y="55615"/>
            <a:ext cx="8300761" cy="3709845"/>
          </a:xfrm>
        </p:spPr>
        <p:txBody>
          <a:bodyPr anchor="b">
            <a:normAutofit/>
          </a:bodyPr>
          <a:lstStyle/>
          <a:p>
            <a:r>
              <a:rPr lang="it-IT" sz="7200">
                <a:ea typeface="+mj-lt"/>
                <a:cs typeface="+mj-lt"/>
              </a:rPr>
              <a:t>requisiti </a:t>
            </a:r>
            <a:endParaRPr lang="it-IT"/>
          </a:p>
          <a:p>
            <a:endParaRPr lang="it-IT"/>
          </a:p>
          <a:p>
            <a:endParaRPr lang="it-IT"/>
          </a:p>
        </p:txBody>
      </p:sp>
      <p:pic>
        <p:nvPicPr>
          <p:cNvPr id="4" name="Immagine 5" descr="Immagine che contiene albero, esterni, pianta, foresta&#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7878" r="17878"/>
          <a:stretch/>
        </p:blipFill>
        <p:spPr>
          <a:xfrm>
            <a:off x="20" y="57519"/>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erba, cielo, esterni, pianta&#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6297" r="6297"/>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3475352" y="5610851"/>
            <a:ext cx="7786572" cy="1088036"/>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5" name="Segnaposto contenuto 2">
            <a:extLst>
              <a:ext uri="{FF2B5EF4-FFF2-40B4-BE49-F238E27FC236}">
                <a16:creationId xmlns:a16="http://schemas.microsoft.com/office/drawing/2014/main" id="{EAAF5DB1-4172-44FE-A8EA-94E3DDC3B4C0}"/>
              </a:ext>
            </a:extLst>
          </p:cNvPr>
          <p:cNvSpPr txBox="1">
            <a:spLocks/>
          </p:cNvSpPr>
          <p:nvPr/>
        </p:nvSpPr>
        <p:spPr>
          <a:xfrm>
            <a:off x="4264511" y="2425268"/>
            <a:ext cx="8037176" cy="101355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it-IT" sz="2400">
                <a:latin typeface="Arial"/>
                <a:ea typeface="+mn-lt"/>
                <a:cs typeface="Arial"/>
              </a:rPr>
              <a:t>Nello specifico, il sistema assisterà l'utente nello svolgimento dei seguenti task:</a:t>
            </a:r>
            <a:endParaRPr lang="it-IT" sz="2400"/>
          </a:p>
          <a:p>
            <a:pPr>
              <a:buNone/>
            </a:pPr>
            <a:endParaRPr lang="it-IT"/>
          </a:p>
          <a:p>
            <a:pPr>
              <a:buNone/>
            </a:pPr>
            <a:endParaRPr lang="it-IT">
              <a:latin typeface="Arial"/>
              <a:cs typeface="Arial"/>
            </a:endParaRPr>
          </a:p>
          <a:p>
            <a:pPr>
              <a:buNone/>
            </a:pPr>
            <a:endParaRPr lang="it-IT">
              <a:latin typeface="The Hand Bold"/>
              <a:cs typeface="Arial"/>
            </a:endParaRPr>
          </a:p>
          <a:p>
            <a:pPr>
              <a:buNone/>
            </a:pPr>
            <a:endParaRPr lang="it-IT">
              <a:latin typeface="Arial"/>
            </a:endParaRPr>
          </a:p>
          <a:p>
            <a:pPr>
              <a:buNone/>
            </a:pPr>
            <a:endParaRPr lang="it-IT" b="1">
              <a:latin typeface="Arial"/>
              <a:ea typeface="+mn-lt"/>
              <a:cs typeface="Arial"/>
            </a:endParaRPr>
          </a:p>
          <a:p>
            <a:pPr>
              <a:buNone/>
            </a:pPr>
            <a:endParaRPr lang="it-IT">
              <a:latin typeface="Arial"/>
            </a:endParaRPr>
          </a:p>
          <a:p>
            <a:pPr marL="0" indent="0">
              <a:buNone/>
            </a:pPr>
            <a:endParaRPr lang="it-IT">
              <a:latin typeface="Arial"/>
              <a:ea typeface="+mn-lt"/>
              <a:cs typeface="Arial"/>
            </a:endParaRPr>
          </a:p>
        </p:txBody>
      </p:sp>
      <p:sp>
        <p:nvSpPr>
          <p:cNvPr id="8" name="CasellaDiTesto 7">
            <a:extLst>
              <a:ext uri="{FF2B5EF4-FFF2-40B4-BE49-F238E27FC236}">
                <a16:creationId xmlns:a16="http://schemas.microsoft.com/office/drawing/2014/main" id="{467726CE-C1F3-4279-862F-A00814A7A3E7}"/>
              </a:ext>
            </a:extLst>
          </p:cNvPr>
          <p:cNvSpPr txBox="1"/>
          <p:nvPr/>
        </p:nvSpPr>
        <p:spPr>
          <a:xfrm>
            <a:off x="4392223" y="3251205"/>
            <a:ext cx="5844116"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it-IT" sz="2400" b="1">
                <a:latin typeface="Arial"/>
                <a:ea typeface="+mn-lt"/>
                <a:cs typeface="+mn-lt"/>
              </a:rPr>
              <a:t>T1</a:t>
            </a:r>
            <a:r>
              <a:rPr lang="it-IT" sz="2400">
                <a:latin typeface="Arial"/>
                <a:ea typeface="+mn-lt"/>
                <a:cs typeface="+mn-lt"/>
              </a:rPr>
              <a:t> – Monitoraggio CO</a:t>
            </a:r>
            <a:r>
              <a:rPr lang="it-IT" sz="2400" baseline="-25000">
                <a:latin typeface="Arial"/>
                <a:ea typeface="+mn-lt"/>
                <a:cs typeface="+mn-lt"/>
              </a:rPr>
              <a:t>2</a:t>
            </a:r>
            <a:br>
              <a:rPr lang="it-IT" sz="2800" b="1">
                <a:ea typeface="+mn-lt"/>
                <a:cs typeface="+mn-lt"/>
              </a:rPr>
            </a:br>
            <a:endParaRPr lang="it-IT" sz="2800" b="1">
              <a:ea typeface="+mn-lt"/>
              <a:cs typeface="+mn-lt"/>
            </a:endParaRPr>
          </a:p>
          <a:p>
            <a:pPr marL="285750" indent="-285750">
              <a:buFont typeface="Arial"/>
              <a:buChar char="•"/>
            </a:pPr>
            <a:endParaRPr lang="it-IT" sz="2800">
              <a:latin typeface="Arial"/>
            </a:endParaRPr>
          </a:p>
          <a:p>
            <a:pPr algn="l"/>
            <a:endParaRPr lang="it-IT"/>
          </a:p>
        </p:txBody>
      </p:sp>
      <p:sp>
        <p:nvSpPr>
          <p:cNvPr id="9" name="CasellaDiTesto 8">
            <a:extLst>
              <a:ext uri="{FF2B5EF4-FFF2-40B4-BE49-F238E27FC236}">
                <a16:creationId xmlns:a16="http://schemas.microsoft.com/office/drawing/2014/main" id="{17AB1EF8-B7A1-4D06-9217-608D139C0955}"/>
              </a:ext>
            </a:extLst>
          </p:cNvPr>
          <p:cNvSpPr txBox="1"/>
          <p:nvPr/>
        </p:nvSpPr>
        <p:spPr>
          <a:xfrm>
            <a:off x="4392223" y="3758620"/>
            <a:ext cx="8173248"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it-IT" sz="2400" b="1">
                <a:latin typeface="Arial"/>
                <a:ea typeface="+mn-lt"/>
                <a:cs typeface="+mn-lt"/>
              </a:rPr>
              <a:t>T2</a:t>
            </a:r>
            <a:r>
              <a:rPr lang="it-IT" sz="2400">
                <a:latin typeface="Arial"/>
                <a:ea typeface="+mn-lt"/>
                <a:cs typeface="+mn-lt"/>
              </a:rPr>
              <a:t> – Formazione sulle tecniche di piantumazione e cura degli alberi</a:t>
            </a:r>
            <a:br>
              <a:rPr lang="it-IT" sz="2800" b="1">
                <a:ea typeface="+mn-lt"/>
                <a:cs typeface="+mn-lt"/>
              </a:rPr>
            </a:br>
            <a:endParaRPr lang="it-IT" sz="2800" b="1">
              <a:ea typeface="+mn-lt"/>
              <a:cs typeface="+mn-lt"/>
            </a:endParaRPr>
          </a:p>
          <a:p>
            <a:pPr marL="285750" indent="-285750">
              <a:buFont typeface="Arial"/>
              <a:buChar char="•"/>
            </a:pPr>
            <a:endParaRPr lang="it-IT" sz="2800">
              <a:latin typeface="Arial"/>
            </a:endParaRPr>
          </a:p>
          <a:p>
            <a:pPr algn="l"/>
            <a:endParaRPr lang="it-IT"/>
          </a:p>
        </p:txBody>
      </p:sp>
      <p:sp>
        <p:nvSpPr>
          <p:cNvPr id="11" name="CasellaDiTesto 10">
            <a:extLst>
              <a:ext uri="{FF2B5EF4-FFF2-40B4-BE49-F238E27FC236}">
                <a16:creationId xmlns:a16="http://schemas.microsoft.com/office/drawing/2014/main" id="{5EC2BD84-AC6F-4EF7-9361-3A0E57EC54FE}"/>
              </a:ext>
            </a:extLst>
          </p:cNvPr>
          <p:cNvSpPr txBox="1"/>
          <p:nvPr/>
        </p:nvSpPr>
        <p:spPr>
          <a:xfrm>
            <a:off x="4392223" y="4549375"/>
            <a:ext cx="7123700"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it-IT" sz="2400" b="1">
                <a:latin typeface="Arial"/>
                <a:ea typeface="+mn-lt"/>
                <a:cs typeface="+mn-lt"/>
              </a:rPr>
              <a:t>T3</a:t>
            </a:r>
            <a:r>
              <a:rPr lang="it-IT" sz="2400">
                <a:latin typeface="Arial"/>
                <a:ea typeface="+mn-lt"/>
                <a:cs typeface="+mn-lt"/>
              </a:rPr>
              <a:t> – Geolocalizzazione degli alberi</a:t>
            </a:r>
            <a:br>
              <a:rPr lang="it-IT" sz="2800" b="1">
                <a:ea typeface="+mn-lt"/>
                <a:cs typeface="+mn-lt"/>
              </a:rPr>
            </a:br>
            <a:endParaRPr lang="it-IT" sz="2800" b="1">
              <a:ea typeface="+mn-lt"/>
              <a:cs typeface="+mn-lt"/>
            </a:endParaRPr>
          </a:p>
          <a:p>
            <a:pPr marL="285750" indent="-285750">
              <a:buFont typeface="Arial"/>
              <a:buChar char="•"/>
            </a:pPr>
            <a:endParaRPr lang="it-IT" sz="2800">
              <a:latin typeface="Arial"/>
            </a:endParaRPr>
          </a:p>
          <a:p>
            <a:pPr algn="l"/>
            <a:endParaRPr lang="it-IT"/>
          </a:p>
        </p:txBody>
      </p:sp>
      <p:sp>
        <p:nvSpPr>
          <p:cNvPr id="13" name="CasellaDiTesto 12">
            <a:extLst>
              <a:ext uri="{FF2B5EF4-FFF2-40B4-BE49-F238E27FC236}">
                <a16:creationId xmlns:a16="http://schemas.microsoft.com/office/drawing/2014/main" id="{DADB8DD9-A363-492A-9428-A565E683269C}"/>
              </a:ext>
            </a:extLst>
          </p:cNvPr>
          <p:cNvSpPr txBox="1"/>
          <p:nvPr/>
        </p:nvSpPr>
        <p:spPr>
          <a:xfrm>
            <a:off x="4392224" y="5038205"/>
            <a:ext cx="5844116"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it-IT" sz="2400" b="1">
                <a:latin typeface="Arial"/>
                <a:ea typeface="+mn-lt"/>
                <a:cs typeface="+mn-lt"/>
              </a:rPr>
              <a:t>T4</a:t>
            </a:r>
            <a:r>
              <a:rPr lang="it-IT" sz="2400">
                <a:latin typeface="Arial"/>
                <a:ea typeface="+mn-lt"/>
                <a:cs typeface="+mn-lt"/>
              </a:rPr>
              <a:t> – Acquisto albero</a:t>
            </a:r>
            <a:br>
              <a:rPr lang="it-IT" sz="2800" b="1">
                <a:ea typeface="+mn-lt"/>
                <a:cs typeface="+mn-lt"/>
              </a:rPr>
            </a:br>
            <a:endParaRPr lang="it-IT" sz="2800" b="1">
              <a:ea typeface="+mn-lt"/>
              <a:cs typeface="+mn-lt"/>
            </a:endParaRPr>
          </a:p>
          <a:p>
            <a:pPr marL="285750" indent="-285750">
              <a:buFont typeface="Arial"/>
              <a:buChar char="•"/>
            </a:pPr>
            <a:endParaRPr lang="it-IT" sz="2800">
              <a:latin typeface="Arial"/>
            </a:endParaRPr>
          </a:p>
          <a:p>
            <a:pPr algn="l"/>
            <a:endParaRPr lang="it-IT"/>
          </a:p>
        </p:txBody>
      </p:sp>
      <p:sp>
        <p:nvSpPr>
          <p:cNvPr id="15" name="CasellaDiTesto 14">
            <a:extLst>
              <a:ext uri="{FF2B5EF4-FFF2-40B4-BE49-F238E27FC236}">
                <a16:creationId xmlns:a16="http://schemas.microsoft.com/office/drawing/2014/main" id="{6AC98484-0751-4909-A3C7-3B9D8E3668B7}"/>
              </a:ext>
            </a:extLst>
          </p:cNvPr>
          <p:cNvSpPr txBox="1"/>
          <p:nvPr/>
        </p:nvSpPr>
        <p:spPr>
          <a:xfrm>
            <a:off x="4392223" y="5529665"/>
            <a:ext cx="7655662"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it-IT" sz="2400" b="1">
                <a:latin typeface="Arial"/>
                <a:ea typeface="+mn-lt"/>
                <a:cs typeface="+mn-lt"/>
              </a:rPr>
              <a:t>T5</a:t>
            </a:r>
            <a:r>
              <a:rPr lang="it-IT" sz="2400">
                <a:latin typeface="Arial"/>
                <a:ea typeface="+mn-lt"/>
                <a:cs typeface="+mn-lt"/>
              </a:rPr>
              <a:t> – Aggiornamento sulle condizioni dell’albero/degli alberi</a:t>
            </a:r>
            <a:endParaRPr lang="it-IT" sz="2400">
              <a:latin typeface="Arial"/>
              <a:ea typeface="+mn-lt"/>
              <a:cs typeface="Arial"/>
            </a:endParaRPr>
          </a:p>
          <a:p>
            <a:pPr marL="285750" indent="-285750">
              <a:buFont typeface="Arial"/>
              <a:buChar char="•"/>
            </a:pPr>
            <a:endParaRPr lang="it-IT" sz="2800">
              <a:latin typeface="Arial"/>
            </a:endParaRPr>
          </a:p>
          <a:p>
            <a:pPr algn="l"/>
            <a:endParaRPr lang="it-IT"/>
          </a:p>
        </p:txBody>
      </p:sp>
      <p:sp>
        <p:nvSpPr>
          <p:cNvPr id="17" name="CasellaDiTesto 16">
            <a:extLst>
              <a:ext uri="{FF2B5EF4-FFF2-40B4-BE49-F238E27FC236}">
                <a16:creationId xmlns:a16="http://schemas.microsoft.com/office/drawing/2014/main" id="{468982B0-2AD8-40F8-91D6-35013C89F675}"/>
              </a:ext>
            </a:extLst>
          </p:cNvPr>
          <p:cNvSpPr txBox="1"/>
          <p:nvPr/>
        </p:nvSpPr>
        <p:spPr>
          <a:xfrm>
            <a:off x="4395766" y="6300292"/>
            <a:ext cx="5844116"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it-IT" sz="2400" b="1">
                <a:latin typeface="Arial"/>
                <a:ea typeface="+mn-lt"/>
                <a:cs typeface="+mn-lt"/>
              </a:rPr>
              <a:t>T6</a:t>
            </a:r>
            <a:r>
              <a:rPr lang="it-IT" sz="2400">
                <a:latin typeface="Arial"/>
                <a:ea typeface="+mn-lt"/>
                <a:cs typeface="+mn-lt"/>
              </a:rPr>
              <a:t> – Calcolo CO</a:t>
            </a:r>
            <a:r>
              <a:rPr lang="it-IT" sz="2400" baseline="-25000">
                <a:latin typeface="Arial"/>
                <a:ea typeface="+mn-lt"/>
                <a:cs typeface="+mn-lt"/>
              </a:rPr>
              <a:t>2</a:t>
            </a:r>
            <a:r>
              <a:rPr lang="it-IT" sz="2400">
                <a:latin typeface="Arial"/>
                <a:ea typeface="+mn-lt"/>
                <a:cs typeface="+mn-lt"/>
              </a:rPr>
              <a:t> emesso</a:t>
            </a:r>
            <a:br>
              <a:rPr lang="it-IT" sz="2800" b="1">
                <a:ea typeface="+mn-lt"/>
                <a:cs typeface="+mn-lt"/>
              </a:rPr>
            </a:br>
            <a:endParaRPr lang="it-IT" sz="2800" b="1">
              <a:ea typeface="+mn-lt"/>
              <a:cs typeface="+mn-lt"/>
            </a:endParaRPr>
          </a:p>
          <a:p>
            <a:pPr marL="285750" indent="-285750">
              <a:buFont typeface="Arial"/>
              <a:buChar char="•"/>
            </a:pPr>
            <a:endParaRPr lang="it-IT" sz="2800">
              <a:latin typeface="Arial"/>
            </a:endParaRPr>
          </a:p>
          <a:p>
            <a:pPr algn="l"/>
            <a:endParaRPr lang="it-IT"/>
          </a:p>
        </p:txBody>
      </p:sp>
    </p:spTree>
    <p:extLst>
      <p:ext uri="{BB962C8B-B14F-4D97-AF65-F5344CB8AC3E}">
        <p14:creationId xmlns:p14="http://schemas.microsoft.com/office/powerpoint/2010/main" val="36375345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3" grpId="0"/>
      <p:bldP spid="1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24607" y="-1716782"/>
            <a:ext cx="11047013" cy="5675736"/>
          </a:xfrm>
        </p:spPr>
        <p:txBody>
          <a:bodyPr anchor="b">
            <a:normAutofit/>
          </a:bodyPr>
          <a:lstStyle/>
          <a:p>
            <a:endParaRPr lang="it-IT" sz="7200">
              <a:ea typeface="+mj-lt"/>
              <a:cs typeface="+mj-lt"/>
            </a:endParaRPr>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7" name="CasellaDiTesto 6">
            <a:extLst>
              <a:ext uri="{FF2B5EF4-FFF2-40B4-BE49-F238E27FC236}">
                <a16:creationId xmlns:a16="http://schemas.microsoft.com/office/drawing/2014/main" id="{54D0AD72-AAEA-4631-B614-9B4B0F31BD14}"/>
              </a:ext>
            </a:extLst>
          </p:cNvPr>
          <p:cNvSpPr txBox="1"/>
          <p:nvPr/>
        </p:nvSpPr>
        <p:spPr>
          <a:xfrm>
            <a:off x="900023" y="2007080"/>
            <a:ext cx="10823274"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a:latin typeface="Arial"/>
                <a:cs typeface="Arial"/>
              </a:rPr>
              <a:t>Dopo aver associato a ciascun task le categorie comportamentali e le corrispondenti abilità associate, </a:t>
            </a:r>
            <a:r>
              <a:rPr lang="it-IT" sz="2000">
                <a:latin typeface="Arial"/>
                <a:ea typeface="+mn-lt"/>
                <a:cs typeface="+mn-lt"/>
              </a:rPr>
              <a:t>abbiamo somministrato dei questionari agli utenti in modo tale da valutare gli indicatori di abilità associati a ciascun task.</a:t>
            </a:r>
            <a:r>
              <a:rPr lang="it-IT" sz="2400">
                <a:ea typeface="+mn-lt"/>
                <a:cs typeface="+mn-lt"/>
              </a:rPr>
              <a:t> </a:t>
            </a:r>
            <a:endParaRPr lang="it-IT" sz="2400" err="1">
              <a:latin typeface="The Hand Bold"/>
              <a:ea typeface="+mn-lt"/>
              <a:cs typeface="+mn-lt"/>
            </a:endParaRPr>
          </a:p>
          <a:p>
            <a:endParaRPr lang="it-IT" sz="2800">
              <a:latin typeface="Arial"/>
            </a:endParaRPr>
          </a:p>
          <a:p>
            <a:endParaRPr lang="it-IT"/>
          </a:p>
        </p:txBody>
      </p:sp>
      <p:sp>
        <p:nvSpPr>
          <p:cNvPr id="8" name="CasellaDiTesto 7">
            <a:extLst>
              <a:ext uri="{FF2B5EF4-FFF2-40B4-BE49-F238E27FC236}">
                <a16:creationId xmlns:a16="http://schemas.microsoft.com/office/drawing/2014/main" id="{AB5E50F4-A848-4FCA-815A-315129BCD68F}"/>
              </a:ext>
            </a:extLst>
          </p:cNvPr>
          <p:cNvSpPr txBox="1"/>
          <p:nvPr/>
        </p:nvSpPr>
        <p:spPr>
          <a:xfrm>
            <a:off x="885645" y="3027871"/>
            <a:ext cx="10837653"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a:latin typeface="Arial"/>
                <a:ea typeface="+mn-lt"/>
                <a:cs typeface="+mn-lt"/>
              </a:rPr>
              <a:t>La media dei valori ottenuti da tutti i partecipanti allo studio ci ha permesso di individuare gli  obiettivi di empowerment </a:t>
            </a:r>
          </a:p>
          <a:p>
            <a:endParaRPr lang="it-IT">
              <a:latin typeface="Arial"/>
              <a:cs typeface="Arial"/>
            </a:endParaRPr>
          </a:p>
          <a:p>
            <a:pPr algn="l"/>
            <a:endParaRPr lang="it-IT"/>
          </a:p>
        </p:txBody>
      </p:sp>
      <p:graphicFrame>
        <p:nvGraphicFramePr>
          <p:cNvPr id="9" name="Tabella 6">
            <a:extLst>
              <a:ext uri="{FF2B5EF4-FFF2-40B4-BE49-F238E27FC236}">
                <a16:creationId xmlns:a16="http://schemas.microsoft.com/office/drawing/2014/main" id="{BFFF2739-FC17-43DB-AAC8-4596970D691B}"/>
              </a:ext>
            </a:extLst>
          </p:cNvPr>
          <p:cNvGraphicFramePr>
            <a:graphicFrameLocks noGrp="1"/>
          </p:cNvGraphicFramePr>
          <p:nvPr>
            <p:extLst>
              <p:ext uri="{D42A27DB-BD31-4B8C-83A1-F6EECF244321}">
                <p14:modId xmlns:p14="http://schemas.microsoft.com/office/powerpoint/2010/main" val="3460068285"/>
              </p:ext>
            </p:extLst>
          </p:nvPr>
        </p:nvGraphicFramePr>
        <p:xfrm>
          <a:off x="1869057" y="3881885"/>
          <a:ext cx="8168640" cy="2635346"/>
        </p:xfrm>
        <a:graphic>
          <a:graphicData uri="http://schemas.openxmlformats.org/drawingml/2006/table">
            <a:tbl>
              <a:tblPr firstRow="1" bandRow="1">
                <a:tableStyleId>{8799B23B-EC83-4686-B30A-512413B5E67A}</a:tableStyleId>
              </a:tblPr>
              <a:tblGrid>
                <a:gridCol w="1633728">
                  <a:extLst>
                    <a:ext uri="{9D8B030D-6E8A-4147-A177-3AD203B41FA5}">
                      <a16:colId xmlns:a16="http://schemas.microsoft.com/office/drawing/2014/main" val="2532783771"/>
                    </a:ext>
                  </a:extLst>
                </a:gridCol>
                <a:gridCol w="1633728">
                  <a:extLst>
                    <a:ext uri="{9D8B030D-6E8A-4147-A177-3AD203B41FA5}">
                      <a16:colId xmlns:a16="http://schemas.microsoft.com/office/drawing/2014/main" val="548650651"/>
                    </a:ext>
                  </a:extLst>
                </a:gridCol>
                <a:gridCol w="1633728">
                  <a:extLst>
                    <a:ext uri="{9D8B030D-6E8A-4147-A177-3AD203B41FA5}">
                      <a16:colId xmlns:a16="http://schemas.microsoft.com/office/drawing/2014/main" val="4029167569"/>
                    </a:ext>
                  </a:extLst>
                </a:gridCol>
                <a:gridCol w="1633728">
                  <a:extLst>
                    <a:ext uri="{9D8B030D-6E8A-4147-A177-3AD203B41FA5}">
                      <a16:colId xmlns:a16="http://schemas.microsoft.com/office/drawing/2014/main" val="3815109543"/>
                    </a:ext>
                  </a:extLst>
                </a:gridCol>
                <a:gridCol w="1633728">
                  <a:extLst>
                    <a:ext uri="{9D8B030D-6E8A-4147-A177-3AD203B41FA5}">
                      <a16:colId xmlns:a16="http://schemas.microsoft.com/office/drawing/2014/main" val="2291902680"/>
                    </a:ext>
                  </a:extLst>
                </a:gridCol>
              </a:tblGrid>
              <a:tr h="410307">
                <a:tc>
                  <a:txBody>
                    <a:bodyPr/>
                    <a:lstStyle/>
                    <a:p>
                      <a:r>
                        <a:rPr lang="it-IT">
                          <a:latin typeface="Arial"/>
                        </a:rPr>
                        <a:t>TASK </a:t>
                      </a:r>
                    </a:p>
                  </a:txBody>
                  <a:tcPr/>
                </a:tc>
                <a:tc>
                  <a:txBody>
                    <a:bodyPr/>
                    <a:lstStyle/>
                    <a:p>
                      <a:r>
                        <a:rPr lang="it-IT">
                          <a:latin typeface="Arial"/>
                        </a:rPr>
                        <a:t>ISE</a:t>
                      </a:r>
                    </a:p>
                  </a:txBody>
                  <a:tcPr/>
                </a:tc>
                <a:tc>
                  <a:txBody>
                    <a:bodyPr/>
                    <a:lstStyle/>
                    <a:p>
                      <a:r>
                        <a:rPr lang="it-IT">
                          <a:latin typeface="Arial"/>
                        </a:rPr>
                        <a:t>IKS</a:t>
                      </a:r>
                    </a:p>
                  </a:txBody>
                  <a:tcPr/>
                </a:tc>
                <a:tc>
                  <a:txBody>
                    <a:bodyPr/>
                    <a:lstStyle/>
                    <a:p>
                      <a:r>
                        <a:rPr lang="it-IT">
                          <a:latin typeface="Arial"/>
                        </a:rPr>
                        <a:t>IPC</a:t>
                      </a:r>
                    </a:p>
                  </a:txBody>
                  <a:tcPr/>
                </a:tc>
                <a:tc>
                  <a:txBody>
                    <a:bodyPr/>
                    <a:lstStyle/>
                    <a:p>
                      <a:r>
                        <a:rPr lang="it-IT">
                          <a:latin typeface="Arial"/>
                        </a:rPr>
                        <a:t>IMOT</a:t>
                      </a:r>
                    </a:p>
                  </a:txBody>
                  <a:tcPr/>
                </a:tc>
                <a:extLst>
                  <a:ext uri="{0D108BD9-81ED-4DB2-BD59-A6C34878D82A}">
                    <a16:rowId xmlns:a16="http://schemas.microsoft.com/office/drawing/2014/main" val="2412194563"/>
                  </a:ext>
                </a:extLst>
              </a:tr>
              <a:tr h="370840">
                <a:tc>
                  <a:txBody>
                    <a:bodyPr/>
                    <a:lstStyle/>
                    <a:p>
                      <a:r>
                        <a:rPr lang="it-IT">
                          <a:latin typeface="Arial"/>
                        </a:rPr>
                        <a:t>T1</a:t>
                      </a:r>
                    </a:p>
                  </a:txBody>
                  <a:tcPr/>
                </a:tc>
                <a:tc>
                  <a:txBody>
                    <a:bodyPr/>
                    <a:lstStyle/>
                    <a:p>
                      <a:endParaRPr lang="it-IT">
                        <a:latin typeface="Arial"/>
                      </a:endParaRPr>
                    </a:p>
                  </a:txBody>
                  <a:tcPr/>
                </a:tc>
                <a:tc>
                  <a:txBody>
                    <a:bodyPr/>
                    <a:lstStyle/>
                    <a:p>
                      <a:endParaRPr lang="it-IT">
                        <a:latin typeface="Arial"/>
                      </a:endParaRPr>
                    </a:p>
                  </a:txBody>
                  <a:tcPr/>
                </a:tc>
                <a:tc>
                  <a:txBody>
                    <a:bodyPr/>
                    <a:lstStyle/>
                    <a:p>
                      <a:r>
                        <a:rPr lang="it-IT">
                          <a:solidFill>
                            <a:srgbClr val="FF0000"/>
                          </a:solidFill>
                          <a:latin typeface="Arial"/>
                        </a:rPr>
                        <a:t>2,8</a:t>
                      </a:r>
                    </a:p>
                  </a:txBody>
                  <a:tcPr/>
                </a:tc>
                <a:tc>
                  <a:txBody>
                    <a:bodyPr/>
                    <a:lstStyle/>
                    <a:p>
                      <a:r>
                        <a:rPr lang="it-IT">
                          <a:solidFill>
                            <a:srgbClr val="FF0000"/>
                          </a:solidFill>
                          <a:latin typeface="Arial"/>
                        </a:rPr>
                        <a:t>2,7</a:t>
                      </a:r>
                    </a:p>
                  </a:txBody>
                  <a:tcPr/>
                </a:tc>
                <a:extLst>
                  <a:ext uri="{0D108BD9-81ED-4DB2-BD59-A6C34878D82A}">
                    <a16:rowId xmlns:a16="http://schemas.microsoft.com/office/drawing/2014/main" val="990425007"/>
                  </a:ext>
                </a:extLst>
              </a:tr>
              <a:tr h="370840">
                <a:tc>
                  <a:txBody>
                    <a:bodyPr/>
                    <a:lstStyle/>
                    <a:p>
                      <a:pPr lvl="0">
                        <a:buNone/>
                      </a:pPr>
                      <a:r>
                        <a:rPr lang="it-IT" sz="1800" b="0" i="0" u="none" strike="noStrike" noProof="0">
                          <a:latin typeface="Arial"/>
                        </a:rPr>
                        <a:t>T2</a:t>
                      </a:r>
                      <a:endParaRPr lang="it-IT">
                        <a:latin typeface="Arial"/>
                      </a:endParaRPr>
                    </a:p>
                  </a:txBody>
                  <a:tcPr/>
                </a:tc>
                <a:tc>
                  <a:txBody>
                    <a:bodyPr/>
                    <a:lstStyle/>
                    <a:p>
                      <a:r>
                        <a:rPr lang="it-IT">
                          <a:latin typeface="Arial"/>
                        </a:rPr>
                        <a:t>3,4</a:t>
                      </a:r>
                    </a:p>
                  </a:txBody>
                  <a:tcPr/>
                </a:tc>
                <a:tc>
                  <a:txBody>
                    <a:bodyPr/>
                    <a:lstStyle/>
                    <a:p>
                      <a:r>
                        <a:rPr lang="it-IT">
                          <a:latin typeface="Arial"/>
                        </a:rPr>
                        <a:t>3,0</a:t>
                      </a:r>
                    </a:p>
                  </a:txBody>
                  <a:tcPr/>
                </a:tc>
                <a:tc>
                  <a:txBody>
                    <a:bodyPr/>
                    <a:lstStyle/>
                    <a:p>
                      <a:endParaRPr lang="it-IT">
                        <a:latin typeface="Arial"/>
                      </a:endParaRPr>
                    </a:p>
                  </a:txBody>
                  <a:tcPr/>
                </a:tc>
                <a:tc>
                  <a:txBody>
                    <a:bodyPr/>
                    <a:lstStyle/>
                    <a:p>
                      <a:r>
                        <a:rPr lang="it-IT">
                          <a:latin typeface="Arial"/>
                        </a:rPr>
                        <a:t>3,0</a:t>
                      </a:r>
                    </a:p>
                  </a:txBody>
                  <a:tcPr/>
                </a:tc>
                <a:extLst>
                  <a:ext uri="{0D108BD9-81ED-4DB2-BD59-A6C34878D82A}">
                    <a16:rowId xmlns:a16="http://schemas.microsoft.com/office/drawing/2014/main" val="665360063"/>
                  </a:ext>
                </a:extLst>
              </a:tr>
              <a:tr h="370839">
                <a:tc>
                  <a:txBody>
                    <a:bodyPr/>
                    <a:lstStyle/>
                    <a:p>
                      <a:pPr lvl="0">
                        <a:buNone/>
                      </a:pPr>
                      <a:r>
                        <a:rPr lang="it-IT" sz="1800" b="0" i="0" u="none" strike="noStrike" noProof="0">
                          <a:latin typeface="Arial"/>
                        </a:rPr>
                        <a:t>T3</a:t>
                      </a:r>
                      <a:endParaRPr lang="it-IT">
                        <a:latin typeface="Arial"/>
                      </a:endParaRPr>
                    </a:p>
                  </a:txBody>
                  <a:tcPr/>
                </a:tc>
                <a:tc>
                  <a:txBody>
                    <a:bodyPr/>
                    <a:lstStyle/>
                    <a:p>
                      <a:endParaRPr lang="it-IT">
                        <a:latin typeface="Arial"/>
                      </a:endParaRPr>
                    </a:p>
                  </a:txBody>
                  <a:tcPr/>
                </a:tc>
                <a:tc>
                  <a:txBody>
                    <a:bodyPr/>
                    <a:lstStyle/>
                    <a:p>
                      <a:endParaRPr lang="it-IT">
                        <a:latin typeface="Arial"/>
                      </a:endParaRPr>
                    </a:p>
                  </a:txBody>
                  <a:tcPr/>
                </a:tc>
                <a:tc>
                  <a:txBody>
                    <a:bodyPr/>
                    <a:lstStyle/>
                    <a:p>
                      <a:r>
                        <a:rPr lang="it-IT">
                          <a:solidFill>
                            <a:srgbClr val="FF0000"/>
                          </a:solidFill>
                          <a:latin typeface="Arial"/>
                        </a:rPr>
                        <a:t>2,3</a:t>
                      </a:r>
                    </a:p>
                  </a:txBody>
                  <a:tcPr/>
                </a:tc>
                <a:tc>
                  <a:txBody>
                    <a:bodyPr/>
                    <a:lstStyle/>
                    <a:p>
                      <a:r>
                        <a:rPr lang="it-IT">
                          <a:latin typeface="Arial"/>
                        </a:rPr>
                        <a:t>3,0</a:t>
                      </a:r>
                    </a:p>
                  </a:txBody>
                  <a:tcPr/>
                </a:tc>
                <a:extLst>
                  <a:ext uri="{0D108BD9-81ED-4DB2-BD59-A6C34878D82A}">
                    <a16:rowId xmlns:a16="http://schemas.microsoft.com/office/drawing/2014/main" val="506254863"/>
                  </a:ext>
                </a:extLst>
              </a:tr>
              <a:tr h="370840">
                <a:tc>
                  <a:txBody>
                    <a:bodyPr/>
                    <a:lstStyle/>
                    <a:p>
                      <a:pPr lvl="0">
                        <a:buNone/>
                      </a:pPr>
                      <a:r>
                        <a:rPr lang="it-IT" sz="1800" b="0" i="0" u="none" strike="noStrike" noProof="0">
                          <a:latin typeface="Arial"/>
                        </a:rPr>
                        <a:t>T4</a:t>
                      </a:r>
                      <a:endParaRPr lang="it-IT">
                        <a:latin typeface="Arial"/>
                      </a:endParaRPr>
                    </a:p>
                  </a:txBody>
                  <a:tcPr/>
                </a:tc>
                <a:tc>
                  <a:txBody>
                    <a:bodyPr/>
                    <a:lstStyle/>
                    <a:p>
                      <a:pPr lvl="0">
                        <a:buNone/>
                      </a:pPr>
                      <a:r>
                        <a:rPr lang="it-IT" sz="1800" b="0" i="0" u="none" strike="noStrike" noProof="0">
                          <a:solidFill>
                            <a:srgbClr val="FF0000"/>
                          </a:solidFill>
                          <a:latin typeface="Arial"/>
                        </a:rPr>
                        <a:t>2,9</a:t>
                      </a:r>
                      <a:endParaRPr lang="it-IT">
                        <a:solidFill>
                          <a:srgbClr val="FF0000"/>
                        </a:solidFill>
                        <a:latin typeface="Arial"/>
                      </a:endParaRPr>
                    </a:p>
                  </a:txBody>
                  <a:tcPr/>
                </a:tc>
                <a:tc>
                  <a:txBody>
                    <a:bodyPr/>
                    <a:lstStyle/>
                    <a:p>
                      <a:pPr lvl="0">
                        <a:buNone/>
                      </a:pPr>
                      <a:r>
                        <a:rPr lang="it-IT" sz="1800" b="0" i="0" u="none" strike="noStrike" noProof="0">
                          <a:solidFill>
                            <a:srgbClr val="FF0000"/>
                          </a:solidFill>
                          <a:latin typeface="Arial"/>
                        </a:rPr>
                        <a:t>2,8</a:t>
                      </a:r>
                      <a:endParaRPr lang="it-IT">
                        <a:solidFill>
                          <a:srgbClr val="FF0000"/>
                        </a:solidFill>
                        <a:latin typeface="Arial"/>
                      </a:endParaRPr>
                    </a:p>
                  </a:txBody>
                  <a:tcPr/>
                </a:tc>
                <a:tc>
                  <a:txBody>
                    <a:bodyPr/>
                    <a:lstStyle/>
                    <a:p>
                      <a:endParaRPr lang="it-IT">
                        <a:latin typeface="Arial"/>
                      </a:endParaRPr>
                    </a:p>
                  </a:txBody>
                  <a:tcPr/>
                </a:tc>
                <a:tc>
                  <a:txBody>
                    <a:bodyPr/>
                    <a:lstStyle/>
                    <a:p>
                      <a:r>
                        <a:rPr lang="it-IT">
                          <a:solidFill>
                            <a:srgbClr val="FF0000"/>
                          </a:solidFill>
                          <a:latin typeface="Arial"/>
                        </a:rPr>
                        <a:t>2,5</a:t>
                      </a:r>
                    </a:p>
                  </a:txBody>
                  <a:tcPr/>
                </a:tc>
                <a:extLst>
                  <a:ext uri="{0D108BD9-81ED-4DB2-BD59-A6C34878D82A}">
                    <a16:rowId xmlns:a16="http://schemas.microsoft.com/office/drawing/2014/main" val="1539711109"/>
                  </a:ext>
                </a:extLst>
              </a:tr>
              <a:tr h="370840">
                <a:tc>
                  <a:txBody>
                    <a:bodyPr/>
                    <a:lstStyle/>
                    <a:p>
                      <a:pPr lvl="0">
                        <a:buNone/>
                      </a:pPr>
                      <a:r>
                        <a:rPr lang="it-IT" sz="1800" b="0" i="0" u="none" strike="noStrike" noProof="0">
                          <a:latin typeface="Arial"/>
                        </a:rPr>
                        <a:t>T5</a:t>
                      </a:r>
                      <a:endParaRPr lang="it-IT">
                        <a:latin typeface="Arial"/>
                      </a:endParaRPr>
                    </a:p>
                  </a:txBody>
                  <a:tcPr/>
                </a:tc>
                <a:tc>
                  <a:txBody>
                    <a:bodyPr/>
                    <a:lstStyle/>
                    <a:p>
                      <a:endParaRPr lang="it-IT">
                        <a:latin typeface="Arial"/>
                      </a:endParaRPr>
                    </a:p>
                  </a:txBody>
                  <a:tcPr/>
                </a:tc>
                <a:tc>
                  <a:txBody>
                    <a:bodyPr/>
                    <a:lstStyle/>
                    <a:p>
                      <a:endParaRPr lang="it-IT">
                        <a:latin typeface="Arial"/>
                      </a:endParaRPr>
                    </a:p>
                  </a:txBody>
                  <a:tcPr/>
                </a:tc>
                <a:tc>
                  <a:txBody>
                    <a:bodyPr/>
                    <a:lstStyle/>
                    <a:p>
                      <a:pPr lvl="0">
                        <a:buNone/>
                      </a:pPr>
                      <a:r>
                        <a:rPr lang="it-IT" sz="1800" b="0" i="0" u="none" strike="noStrike" noProof="0">
                          <a:solidFill>
                            <a:srgbClr val="FF0000"/>
                          </a:solidFill>
                          <a:latin typeface="Arial"/>
                        </a:rPr>
                        <a:t>2,4</a:t>
                      </a:r>
                      <a:endParaRPr lang="it-IT">
                        <a:solidFill>
                          <a:srgbClr val="FF0000"/>
                        </a:solidFill>
                        <a:latin typeface="Arial"/>
                      </a:endParaRPr>
                    </a:p>
                  </a:txBody>
                  <a:tcPr/>
                </a:tc>
                <a:tc>
                  <a:txBody>
                    <a:bodyPr/>
                    <a:lstStyle/>
                    <a:p>
                      <a:endParaRPr lang="it-IT">
                        <a:latin typeface="Arial"/>
                      </a:endParaRPr>
                    </a:p>
                  </a:txBody>
                  <a:tcPr/>
                </a:tc>
                <a:extLst>
                  <a:ext uri="{0D108BD9-81ED-4DB2-BD59-A6C34878D82A}">
                    <a16:rowId xmlns:a16="http://schemas.microsoft.com/office/drawing/2014/main" val="3404880220"/>
                  </a:ext>
                </a:extLst>
              </a:tr>
              <a:tr h="370840">
                <a:tc>
                  <a:txBody>
                    <a:bodyPr/>
                    <a:lstStyle/>
                    <a:p>
                      <a:pPr lvl="0">
                        <a:buNone/>
                      </a:pPr>
                      <a:r>
                        <a:rPr lang="it-IT" sz="1800" b="0" i="0" u="none" strike="noStrike" noProof="0">
                          <a:latin typeface="Arial"/>
                        </a:rPr>
                        <a:t>T6</a:t>
                      </a:r>
                      <a:endParaRPr lang="it-IT">
                        <a:latin typeface="Arial"/>
                      </a:endParaRPr>
                    </a:p>
                  </a:txBody>
                  <a:tcPr/>
                </a:tc>
                <a:tc>
                  <a:txBody>
                    <a:bodyPr/>
                    <a:lstStyle/>
                    <a:p>
                      <a:r>
                        <a:rPr lang="it-IT">
                          <a:latin typeface="Arial"/>
                        </a:rPr>
                        <a:t>3,0</a:t>
                      </a:r>
                    </a:p>
                  </a:txBody>
                  <a:tcPr/>
                </a:tc>
                <a:tc>
                  <a:txBody>
                    <a:bodyPr/>
                    <a:lstStyle/>
                    <a:p>
                      <a:r>
                        <a:rPr lang="it-IT">
                          <a:solidFill>
                            <a:srgbClr val="FF0000"/>
                          </a:solidFill>
                          <a:latin typeface="Arial"/>
                        </a:rPr>
                        <a:t>2,7</a:t>
                      </a:r>
                    </a:p>
                  </a:txBody>
                  <a:tcPr/>
                </a:tc>
                <a:tc>
                  <a:txBody>
                    <a:bodyPr/>
                    <a:lstStyle/>
                    <a:p>
                      <a:endParaRPr lang="it-IT">
                        <a:latin typeface="Arial"/>
                      </a:endParaRPr>
                    </a:p>
                  </a:txBody>
                  <a:tcPr/>
                </a:tc>
                <a:tc>
                  <a:txBody>
                    <a:bodyPr/>
                    <a:lstStyle/>
                    <a:p>
                      <a:r>
                        <a:rPr lang="it-IT">
                          <a:solidFill>
                            <a:srgbClr val="FF0000"/>
                          </a:solidFill>
                          <a:latin typeface="Arial"/>
                        </a:rPr>
                        <a:t>2,9</a:t>
                      </a:r>
                    </a:p>
                  </a:txBody>
                  <a:tcPr/>
                </a:tc>
                <a:extLst>
                  <a:ext uri="{0D108BD9-81ED-4DB2-BD59-A6C34878D82A}">
                    <a16:rowId xmlns:a16="http://schemas.microsoft.com/office/drawing/2014/main" val="3305663144"/>
                  </a:ext>
                </a:extLst>
              </a:tr>
            </a:tbl>
          </a:graphicData>
        </a:graphic>
      </p:graphicFrame>
      <p:sp>
        <p:nvSpPr>
          <p:cNvPr id="11" name="CasellaDiTesto 10">
            <a:extLst>
              <a:ext uri="{FF2B5EF4-FFF2-40B4-BE49-F238E27FC236}">
                <a16:creationId xmlns:a16="http://schemas.microsoft.com/office/drawing/2014/main" id="{C23B03F1-A520-45BB-A381-44B17B4A9773}"/>
              </a:ext>
            </a:extLst>
          </p:cNvPr>
          <p:cNvSpPr txBox="1"/>
          <p:nvPr/>
        </p:nvSpPr>
        <p:spPr>
          <a:xfrm>
            <a:off x="1963947" y="6593457"/>
            <a:ext cx="10133161" cy="5309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000">
                <a:ea typeface="+mn-lt"/>
                <a:cs typeface="+mn-lt"/>
              </a:rPr>
              <a:t>In rosso gli obiettivi di empowerment rispetto ai quali abbiamo testato il  sistema dopo aver progettato il  primo prototipo</a:t>
            </a:r>
            <a:endParaRPr lang="it-IT" sz="1000"/>
          </a:p>
          <a:p>
            <a:endParaRPr lang="it-IT"/>
          </a:p>
        </p:txBody>
      </p:sp>
      <p:pic>
        <p:nvPicPr>
          <p:cNvPr id="14" name="Picture 3" descr="Immagine che contiene testo, pianta&#10;&#10;Descrizione generata automaticamente">
            <a:extLst>
              <a:ext uri="{FF2B5EF4-FFF2-40B4-BE49-F238E27FC236}">
                <a16:creationId xmlns:a16="http://schemas.microsoft.com/office/drawing/2014/main" id="{369993CA-F4A5-4D01-B933-503A9AC01EF3}"/>
              </a:ext>
            </a:extLst>
          </p:cNvPr>
          <p:cNvPicPr>
            <a:picLocks noChangeAspect="1"/>
          </p:cNvPicPr>
          <p:nvPr/>
        </p:nvPicPr>
        <p:blipFill rotWithShape="1">
          <a:blip r:embed="rId2"/>
          <a:srcRect l="8965" r="10540" b="-2"/>
          <a:stretch/>
        </p:blipFill>
        <p:spPr>
          <a:xfrm>
            <a:off x="11361101" y="-4428"/>
            <a:ext cx="824178" cy="857121"/>
          </a:xfrm>
          <a:prstGeom prst="rect">
            <a:avLst/>
          </a:prstGeom>
        </p:spPr>
      </p:pic>
      <p:sp>
        <p:nvSpPr>
          <p:cNvPr id="15" name="Titolo 1">
            <a:extLst>
              <a:ext uri="{FF2B5EF4-FFF2-40B4-BE49-F238E27FC236}">
                <a16:creationId xmlns:a16="http://schemas.microsoft.com/office/drawing/2014/main" id="{9D4307D7-BE93-40BE-A0E5-25AAC8CBA62E}"/>
              </a:ext>
            </a:extLst>
          </p:cNvPr>
          <p:cNvSpPr txBox="1">
            <a:spLocks/>
          </p:cNvSpPr>
          <p:nvPr/>
        </p:nvSpPr>
        <p:spPr>
          <a:xfrm>
            <a:off x="1522827" y="-217554"/>
            <a:ext cx="11478157" cy="475939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it-IT" sz="7200">
                <a:ea typeface="+mj-lt"/>
                <a:cs typeface="+mj-lt"/>
              </a:rPr>
              <a:t> requisiti della user eXperience (UX)</a:t>
            </a:r>
            <a:endParaRPr lang="it-IT"/>
          </a:p>
          <a:p>
            <a:endParaRPr lang="it-IT" sz="7200"/>
          </a:p>
          <a:p>
            <a:endParaRPr lang="it-IT"/>
          </a:p>
          <a:p>
            <a:endParaRPr lang="it-IT"/>
          </a:p>
        </p:txBody>
      </p:sp>
    </p:spTree>
    <p:extLst>
      <p:ext uri="{BB962C8B-B14F-4D97-AF65-F5344CB8AC3E}">
        <p14:creationId xmlns:p14="http://schemas.microsoft.com/office/powerpoint/2010/main" val="36753122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24607" y="-1716782"/>
            <a:ext cx="11047013" cy="5675736"/>
          </a:xfrm>
        </p:spPr>
        <p:txBody>
          <a:bodyPr anchor="b">
            <a:normAutofit/>
          </a:bodyPr>
          <a:lstStyle/>
          <a:p>
            <a:endParaRPr lang="it-IT" sz="7200">
              <a:ea typeface="+mj-lt"/>
              <a:cs typeface="+mj-lt"/>
            </a:endParaRPr>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7" name="CasellaDiTesto 6">
            <a:extLst>
              <a:ext uri="{FF2B5EF4-FFF2-40B4-BE49-F238E27FC236}">
                <a16:creationId xmlns:a16="http://schemas.microsoft.com/office/drawing/2014/main" id="{54D0AD72-AAEA-4631-B614-9B4B0F31BD14}"/>
              </a:ext>
            </a:extLst>
          </p:cNvPr>
          <p:cNvSpPr txBox="1"/>
          <p:nvPr/>
        </p:nvSpPr>
        <p:spPr>
          <a:xfrm>
            <a:off x="900023" y="2007080"/>
            <a:ext cx="108232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a:latin typeface="Arial"/>
                <a:cs typeface="Arial"/>
              </a:rPr>
              <a:t>Tra i vari sistemi sul mercato è stata fatta una comparazione con il sistema </a:t>
            </a:r>
            <a:r>
              <a:rPr lang="it-IT" sz="2000" b="1">
                <a:latin typeface="Arial"/>
                <a:cs typeface="Arial"/>
              </a:rPr>
              <a:t>Treedom.net</a:t>
            </a:r>
            <a:endParaRPr lang="it-IT" sz="2400" b="1" err="1"/>
          </a:p>
        </p:txBody>
      </p:sp>
      <p:pic>
        <p:nvPicPr>
          <p:cNvPr id="14" name="Picture 3" descr="Immagine che contiene testo, pianta&#10;&#10;Descrizione generata automaticamente">
            <a:extLst>
              <a:ext uri="{FF2B5EF4-FFF2-40B4-BE49-F238E27FC236}">
                <a16:creationId xmlns:a16="http://schemas.microsoft.com/office/drawing/2014/main" id="{369993CA-F4A5-4D01-B933-503A9AC01EF3}"/>
              </a:ext>
            </a:extLst>
          </p:cNvPr>
          <p:cNvPicPr>
            <a:picLocks noChangeAspect="1"/>
          </p:cNvPicPr>
          <p:nvPr/>
        </p:nvPicPr>
        <p:blipFill rotWithShape="1">
          <a:blip r:embed="rId2"/>
          <a:srcRect l="8965" r="10540" b="-2"/>
          <a:stretch/>
        </p:blipFill>
        <p:spPr>
          <a:xfrm>
            <a:off x="11361101" y="-4428"/>
            <a:ext cx="824178" cy="857121"/>
          </a:xfrm>
          <a:prstGeom prst="rect">
            <a:avLst/>
          </a:prstGeom>
        </p:spPr>
      </p:pic>
      <p:sp>
        <p:nvSpPr>
          <p:cNvPr id="15" name="Titolo 1">
            <a:extLst>
              <a:ext uri="{FF2B5EF4-FFF2-40B4-BE49-F238E27FC236}">
                <a16:creationId xmlns:a16="http://schemas.microsoft.com/office/drawing/2014/main" id="{9D4307D7-BE93-40BE-A0E5-25AAC8CBA62E}"/>
              </a:ext>
            </a:extLst>
          </p:cNvPr>
          <p:cNvSpPr txBox="1">
            <a:spLocks/>
          </p:cNvSpPr>
          <p:nvPr/>
        </p:nvSpPr>
        <p:spPr>
          <a:xfrm>
            <a:off x="1522827" y="-217554"/>
            <a:ext cx="11478157" cy="475939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it-IT" sz="7200"/>
              <a:t>Analisi Comparativa</a:t>
            </a:r>
          </a:p>
          <a:p>
            <a:endParaRPr lang="it-IT" sz="7200"/>
          </a:p>
          <a:p>
            <a:endParaRPr lang="it-IT"/>
          </a:p>
          <a:p>
            <a:endParaRPr lang="it-IT"/>
          </a:p>
        </p:txBody>
      </p:sp>
      <p:pic>
        <p:nvPicPr>
          <p:cNvPr id="4" name="Immagine 4">
            <a:extLst>
              <a:ext uri="{FF2B5EF4-FFF2-40B4-BE49-F238E27FC236}">
                <a16:creationId xmlns:a16="http://schemas.microsoft.com/office/drawing/2014/main" id="{F6ACE81E-E3D2-4A57-AA66-3178BC8C24C1}"/>
              </a:ext>
            </a:extLst>
          </p:cNvPr>
          <p:cNvPicPr>
            <a:picLocks noChangeAspect="1"/>
          </p:cNvPicPr>
          <p:nvPr/>
        </p:nvPicPr>
        <p:blipFill>
          <a:blip r:embed="rId3"/>
          <a:stretch>
            <a:fillRect/>
          </a:stretch>
        </p:blipFill>
        <p:spPr>
          <a:xfrm>
            <a:off x="570571" y="2699027"/>
            <a:ext cx="5373028" cy="3374239"/>
          </a:xfrm>
          <a:prstGeom prst="rect">
            <a:avLst/>
          </a:prstGeom>
        </p:spPr>
      </p:pic>
      <p:sp>
        <p:nvSpPr>
          <p:cNvPr id="13" name="CasellaDiTesto 12">
            <a:extLst>
              <a:ext uri="{FF2B5EF4-FFF2-40B4-BE49-F238E27FC236}">
                <a16:creationId xmlns:a16="http://schemas.microsoft.com/office/drawing/2014/main" id="{FEBF5B33-6934-4DC2-BE54-43843E49C168}"/>
              </a:ext>
            </a:extLst>
          </p:cNvPr>
          <p:cNvSpPr txBox="1"/>
          <p:nvPr/>
        </p:nvSpPr>
        <p:spPr>
          <a:xfrm>
            <a:off x="6540681" y="3029275"/>
            <a:ext cx="512685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b="1">
                <a:solidFill>
                  <a:schemeClr val="accent3">
                    <a:lumMod val="75000"/>
                  </a:schemeClr>
                </a:solidFill>
                <a:latin typeface="Arial"/>
                <a:cs typeface="Arial"/>
              </a:rPr>
              <a:t>Pro: </a:t>
            </a:r>
            <a:r>
              <a:rPr lang="it-IT" sz="2000">
                <a:latin typeface="Arial"/>
                <a:cs typeface="Arial"/>
              </a:rPr>
              <a:t>Interfaccia relativa alla pagina del calcolo di CO</a:t>
            </a:r>
            <a:r>
              <a:rPr lang="it-IT" sz="2000" baseline="-25000">
                <a:latin typeface="Arial"/>
                <a:ea typeface="+mn-lt"/>
                <a:cs typeface="+mn-lt"/>
              </a:rPr>
              <a:t>2</a:t>
            </a:r>
            <a:r>
              <a:rPr lang="it-IT" sz="2000" baseline="-25000">
                <a:ea typeface="+mn-lt"/>
                <a:cs typeface="+mn-lt"/>
              </a:rPr>
              <a:t> </a:t>
            </a:r>
            <a:r>
              <a:rPr lang="it-IT" sz="2000">
                <a:latin typeface="Arial"/>
                <a:cs typeface="Arial"/>
              </a:rPr>
              <a:t>ricca e molto semplice da utilizzare</a:t>
            </a:r>
            <a:endParaRPr lang="it-IT" sz="2000" b="1">
              <a:solidFill>
                <a:schemeClr val="accent3">
                  <a:lumMod val="75000"/>
                </a:schemeClr>
              </a:solidFill>
              <a:latin typeface="Arial"/>
              <a:cs typeface="Arial"/>
            </a:endParaRPr>
          </a:p>
          <a:p>
            <a:endParaRPr lang="it-IT" sz="2000" b="1">
              <a:solidFill>
                <a:schemeClr val="accent3">
                  <a:lumMod val="75000"/>
                </a:schemeClr>
              </a:solidFill>
              <a:latin typeface="Arial"/>
              <a:cs typeface="Arial"/>
            </a:endParaRPr>
          </a:p>
        </p:txBody>
      </p:sp>
      <p:sp>
        <p:nvSpPr>
          <p:cNvPr id="17" name="CasellaDiTesto 16">
            <a:extLst>
              <a:ext uri="{FF2B5EF4-FFF2-40B4-BE49-F238E27FC236}">
                <a16:creationId xmlns:a16="http://schemas.microsoft.com/office/drawing/2014/main" id="{05AFAD33-FD99-4D00-882E-EFBB803FA314}"/>
              </a:ext>
            </a:extLst>
          </p:cNvPr>
          <p:cNvSpPr txBox="1"/>
          <p:nvPr/>
        </p:nvSpPr>
        <p:spPr>
          <a:xfrm>
            <a:off x="6540681" y="4097933"/>
            <a:ext cx="512686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b="1">
                <a:solidFill>
                  <a:srgbClr val="FF0000"/>
                </a:solidFill>
                <a:latin typeface="Arial"/>
                <a:cs typeface="Arial"/>
              </a:rPr>
              <a:t>Contro: </a:t>
            </a:r>
            <a:r>
              <a:rPr lang="it-IT" sz="2000">
                <a:latin typeface="Arial"/>
                <a:ea typeface="+mn-lt"/>
                <a:cs typeface="+mn-lt"/>
              </a:rPr>
              <a:t>Una volta acquistato l’albero, non si ha la possibilità di poterne monitorare h24 l’andamento e il quantitativo di CO</a:t>
            </a:r>
            <a:r>
              <a:rPr lang="it-IT" sz="2000" baseline="-25000">
                <a:latin typeface="Arial"/>
                <a:ea typeface="+mn-lt"/>
                <a:cs typeface="+mn-lt"/>
              </a:rPr>
              <a:t>2</a:t>
            </a:r>
            <a:r>
              <a:rPr lang="it-IT" sz="2000">
                <a:latin typeface="Arial"/>
                <a:ea typeface="+mn-lt"/>
                <a:cs typeface="+mn-lt"/>
              </a:rPr>
              <a:t>. Non vi è la possibilità di geolocalizzare le diverse aree in base al loro grado di inquinamento.</a:t>
            </a:r>
            <a:endParaRPr lang="it-IT">
              <a:latin typeface="Arial"/>
            </a:endParaRPr>
          </a:p>
          <a:p>
            <a:endParaRPr lang="it-IT" sz="2000" b="1">
              <a:solidFill>
                <a:srgbClr val="FF0000"/>
              </a:solidFill>
              <a:latin typeface="Arial"/>
              <a:cs typeface="Arial"/>
            </a:endParaRPr>
          </a:p>
        </p:txBody>
      </p:sp>
    </p:spTree>
    <p:extLst>
      <p:ext uri="{BB962C8B-B14F-4D97-AF65-F5344CB8AC3E}">
        <p14:creationId xmlns:p14="http://schemas.microsoft.com/office/powerpoint/2010/main" val="30276320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24607" y="-1716782"/>
            <a:ext cx="11047013" cy="5675736"/>
          </a:xfrm>
        </p:spPr>
        <p:txBody>
          <a:bodyPr anchor="b">
            <a:normAutofit/>
          </a:bodyPr>
          <a:lstStyle/>
          <a:p>
            <a:endParaRPr lang="it-IT" sz="7200">
              <a:ea typeface="+mj-lt"/>
              <a:cs typeface="+mj-lt"/>
            </a:endParaRPr>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7" name="CasellaDiTesto 6">
            <a:extLst>
              <a:ext uri="{FF2B5EF4-FFF2-40B4-BE49-F238E27FC236}">
                <a16:creationId xmlns:a16="http://schemas.microsoft.com/office/drawing/2014/main" id="{54D0AD72-AAEA-4631-B614-9B4B0F31BD14}"/>
              </a:ext>
            </a:extLst>
          </p:cNvPr>
          <p:cNvSpPr txBox="1"/>
          <p:nvPr/>
        </p:nvSpPr>
        <p:spPr>
          <a:xfrm>
            <a:off x="900023" y="2007080"/>
            <a:ext cx="10981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a:latin typeface="Arial"/>
                <a:cs typeface="Arial"/>
              </a:rPr>
              <a:t>Tra i vari sistemi sul mercato è stata fatta una comparazione con il sistema </a:t>
            </a:r>
            <a:r>
              <a:rPr lang="it-IT" sz="2000" b="1">
                <a:latin typeface="Arial"/>
                <a:cs typeface="Arial"/>
              </a:rPr>
              <a:t>store.ecofactory.eu</a:t>
            </a:r>
            <a:endParaRPr lang="it-IT" sz="2400" b="1" err="1"/>
          </a:p>
        </p:txBody>
      </p:sp>
      <p:pic>
        <p:nvPicPr>
          <p:cNvPr id="14" name="Picture 3" descr="Immagine che contiene testo, pianta&#10;&#10;Descrizione generata automaticamente">
            <a:extLst>
              <a:ext uri="{FF2B5EF4-FFF2-40B4-BE49-F238E27FC236}">
                <a16:creationId xmlns:a16="http://schemas.microsoft.com/office/drawing/2014/main" id="{369993CA-F4A5-4D01-B933-503A9AC01EF3}"/>
              </a:ext>
            </a:extLst>
          </p:cNvPr>
          <p:cNvPicPr>
            <a:picLocks noChangeAspect="1"/>
          </p:cNvPicPr>
          <p:nvPr/>
        </p:nvPicPr>
        <p:blipFill rotWithShape="1">
          <a:blip r:embed="rId2"/>
          <a:srcRect l="8965" r="10540" b="-2"/>
          <a:stretch/>
        </p:blipFill>
        <p:spPr>
          <a:xfrm>
            <a:off x="11361101" y="-4428"/>
            <a:ext cx="824178" cy="857121"/>
          </a:xfrm>
          <a:prstGeom prst="rect">
            <a:avLst/>
          </a:prstGeom>
        </p:spPr>
      </p:pic>
      <p:sp>
        <p:nvSpPr>
          <p:cNvPr id="15" name="Titolo 1">
            <a:extLst>
              <a:ext uri="{FF2B5EF4-FFF2-40B4-BE49-F238E27FC236}">
                <a16:creationId xmlns:a16="http://schemas.microsoft.com/office/drawing/2014/main" id="{9D4307D7-BE93-40BE-A0E5-25AAC8CBA62E}"/>
              </a:ext>
            </a:extLst>
          </p:cNvPr>
          <p:cNvSpPr txBox="1">
            <a:spLocks/>
          </p:cNvSpPr>
          <p:nvPr/>
        </p:nvSpPr>
        <p:spPr>
          <a:xfrm>
            <a:off x="1522827" y="-217554"/>
            <a:ext cx="11478157" cy="475939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it-IT" sz="7200"/>
              <a:t>Analisi Comparativa</a:t>
            </a:r>
          </a:p>
          <a:p>
            <a:endParaRPr lang="it-IT" sz="7200"/>
          </a:p>
          <a:p>
            <a:endParaRPr lang="it-IT"/>
          </a:p>
          <a:p>
            <a:endParaRPr lang="it-IT"/>
          </a:p>
        </p:txBody>
      </p:sp>
      <p:sp>
        <p:nvSpPr>
          <p:cNvPr id="13" name="CasellaDiTesto 12">
            <a:extLst>
              <a:ext uri="{FF2B5EF4-FFF2-40B4-BE49-F238E27FC236}">
                <a16:creationId xmlns:a16="http://schemas.microsoft.com/office/drawing/2014/main" id="{FEBF5B33-6934-4DC2-BE54-43843E49C168}"/>
              </a:ext>
            </a:extLst>
          </p:cNvPr>
          <p:cNvSpPr txBox="1"/>
          <p:nvPr/>
        </p:nvSpPr>
        <p:spPr>
          <a:xfrm>
            <a:off x="6540681" y="3029275"/>
            <a:ext cx="522907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b="1">
                <a:solidFill>
                  <a:schemeClr val="accent3">
                    <a:lumMod val="75000"/>
                  </a:schemeClr>
                </a:solidFill>
                <a:latin typeface="Arial"/>
                <a:cs typeface="Arial"/>
              </a:rPr>
              <a:t>Pro: </a:t>
            </a:r>
            <a:r>
              <a:rPr lang="it-IT" sz="2000">
                <a:latin typeface="Arial"/>
                <a:ea typeface="+mn-lt"/>
                <a:cs typeface="+mn-lt"/>
              </a:rPr>
              <a:t>Navigazione nel sito e ricerca dei prodotti molto semplice e intuitiva.</a:t>
            </a:r>
            <a:endParaRPr lang="it-IT" sz="2000" b="1">
              <a:solidFill>
                <a:srgbClr val="07712C"/>
              </a:solidFill>
              <a:latin typeface="Arial"/>
              <a:cs typeface="Arial"/>
            </a:endParaRPr>
          </a:p>
          <a:p>
            <a:endParaRPr lang="it-IT" sz="2000" b="1">
              <a:solidFill>
                <a:schemeClr val="accent3">
                  <a:lumMod val="75000"/>
                </a:schemeClr>
              </a:solidFill>
              <a:latin typeface="Arial"/>
              <a:cs typeface="Arial"/>
            </a:endParaRPr>
          </a:p>
        </p:txBody>
      </p:sp>
      <p:sp>
        <p:nvSpPr>
          <p:cNvPr id="17" name="CasellaDiTesto 16">
            <a:extLst>
              <a:ext uri="{FF2B5EF4-FFF2-40B4-BE49-F238E27FC236}">
                <a16:creationId xmlns:a16="http://schemas.microsoft.com/office/drawing/2014/main" id="{05AFAD33-FD99-4D00-882E-EFBB803FA314}"/>
              </a:ext>
            </a:extLst>
          </p:cNvPr>
          <p:cNvSpPr txBox="1"/>
          <p:nvPr/>
        </p:nvSpPr>
        <p:spPr>
          <a:xfrm>
            <a:off x="6540681" y="4097933"/>
            <a:ext cx="522907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b="1">
                <a:solidFill>
                  <a:srgbClr val="FF0000"/>
                </a:solidFill>
                <a:latin typeface="Arial"/>
                <a:cs typeface="Arial"/>
              </a:rPr>
              <a:t>Contro: </a:t>
            </a:r>
            <a:r>
              <a:rPr lang="it-IT" sz="2000">
                <a:latin typeface="Arial"/>
                <a:ea typeface="+mn-lt"/>
                <a:cs typeface="+mn-lt"/>
              </a:rPr>
              <a:t>Non ci sono informazioni relative alla CO</a:t>
            </a:r>
            <a:r>
              <a:rPr lang="it-IT" sz="2000" baseline="-25000">
                <a:latin typeface="Arial"/>
                <a:ea typeface="+mn-lt"/>
                <a:cs typeface="+mn-lt"/>
              </a:rPr>
              <a:t>2 </a:t>
            </a:r>
            <a:r>
              <a:rPr lang="it-IT" sz="2000">
                <a:latin typeface="Arial"/>
                <a:ea typeface="+mn-lt"/>
                <a:cs typeface="+mn-lt"/>
              </a:rPr>
              <a:t>catturata da ogni albero acquistato e nemmeno una possibile stima di questa. </a:t>
            </a:r>
            <a:endParaRPr lang="it-IT">
              <a:ea typeface="+mn-lt"/>
              <a:cs typeface="+mn-lt"/>
            </a:endParaRPr>
          </a:p>
          <a:p>
            <a:endParaRPr lang="it-IT" sz="2000" b="1">
              <a:solidFill>
                <a:srgbClr val="FF0000"/>
              </a:solidFill>
              <a:latin typeface="Arial"/>
              <a:cs typeface="Arial"/>
            </a:endParaRPr>
          </a:p>
          <a:p>
            <a:endParaRPr lang="it-IT" sz="2000" b="1">
              <a:solidFill>
                <a:srgbClr val="FF0000"/>
              </a:solidFill>
              <a:latin typeface="Arial"/>
              <a:cs typeface="Arial"/>
            </a:endParaRPr>
          </a:p>
        </p:txBody>
      </p:sp>
      <p:pic>
        <p:nvPicPr>
          <p:cNvPr id="5" name="Immagine 5" descr="Immagine che contiene testo&#10;&#10;Descrizione generata automaticamente">
            <a:extLst>
              <a:ext uri="{FF2B5EF4-FFF2-40B4-BE49-F238E27FC236}">
                <a16:creationId xmlns:a16="http://schemas.microsoft.com/office/drawing/2014/main" id="{BA3A24D8-710B-4BFD-8B31-DE3331060753}"/>
              </a:ext>
            </a:extLst>
          </p:cNvPr>
          <p:cNvPicPr>
            <a:picLocks noChangeAspect="1"/>
          </p:cNvPicPr>
          <p:nvPr/>
        </p:nvPicPr>
        <p:blipFill>
          <a:blip r:embed="rId3"/>
          <a:stretch>
            <a:fillRect/>
          </a:stretch>
        </p:blipFill>
        <p:spPr>
          <a:xfrm>
            <a:off x="579864" y="2701499"/>
            <a:ext cx="5373029" cy="3350710"/>
          </a:xfrm>
          <a:prstGeom prst="rect">
            <a:avLst/>
          </a:prstGeom>
        </p:spPr>
      </p:pic>
    </p:spTree>
    <p:extLst>
      <p:ext uri="{BB962C8B-B14F-4D97-AF65-F5344CB8AC3E}">
        <p14:creationId xmlns:p14="http://schemas.microsoft.com/office/powerpoint/2010/main" val="25326817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24607" y="-1716782"/>
            <a:ext cx="11047013" cy="5675736"/>
          </a:xfrm>
        </p:spPr>
        <p:txBody>
          <a:bodyPr anchor="b">
            <a:normAutofit/>
          </a:bodyPr>
          <a:lstStyle/>
          <a:p>
            <a:endParaRPr lang="it-IT" sz="7200">
              <a:ea typeface="+mj-lt"/>
              <a:cs typeface="+mj-lt"/>
            </a:endParaRPr>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14" name="Picture 3" descr="Immagine che contiene testo, pianta&#10;&#10;Descrizione generata automaticamente">
            <a:extLst>
              <a:ext uri="{FF2B5EF4-FFF2-40B4-BE49-F238E27FC236}">
                <a16:creationId xmlns:a16="http://schemas.microsoft.com/office/drawing/2014/main" id="{369993CA-F4A5-4D01-B933-503A9AC01EF3}"/>
              </a:ext>
            </a:extLst>
          </p:cNvPr>
          <p:cNvPicPr>
            <a:picLocks noChangeAspect="1"/>
          </p:cNvPicPr>
          <p:nvPr/>
        </p:nvPicPr>
        <p:blipFill rotWithShape="1">
          <a:blip r:embed="rId2"/>
          <a:srcRect l="8965" r="10540" b="-2"/>
          <a:stretch/>
        </p:blipFill>
        <p:spPr>
          <a:xfrm>
            <a:off x="11361101" y="-4428"/>
            <a:ext cx="824178" cy="857121"/>
          </a:xfrm>
          <a:prstGeom prst="rect">
            <a:avLst/>
          </a:prstGeom>
        </p:spPr>
      </p:pic>
      <p:sp>
        <p:nvSpPr>
          <p:cNvPr id="15" name="Titolo 1">
            <a:extLst>
              <a:ext uri="{FF2B5EF4-FFF2-40B4-BE49-F238E27FC236}">
                <a16:creationId xmlns:a16="http://schemas.microsoft.com/office/drawing/2014/main" id="{9D4307D7-BE93-40BE-A0E5-25AAC8CBA62E}"/>
              </a:ext>
            </a:extLst>
          </p:cNvPr>
          <p:cNvSpPr txBox="1">
            <a:spLocks/>
          </p:cNvSpPr>
          <p:nvPr/>
        </p:nvSpPr>
        <p:spPr>
          <a:xfrm>
            <a:off x="1522827" y="-217554"/>
            <a:ext cx="11478157" cy="475939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it-IT" sz="7200"/>
              <a:t>Caso d'uso &lt;&lt;monitoraggio Co</a:t>
            </a:r>
            <a:r>
              <a:rPr lang="it-IT" sz="7200" baseline="-25000">
                <a:latin typeface="The Serif Hand Black"/>
                <a:cs typeface="Arial"/>
              </a:rPr>
              <a:t>2</a:t>
            </a:r>
            <a:r>
              <a:rPr lang="it-IT" sz="7200"/>
              <a:t>&gt;&gt;</a:t>
            </a:r>
          </a:p>
          <a:p>
            <a:endParaRPr lang="it-IT" sz="7200"/>
          </a:p>
          <a:p>
            <a:endParaRPr lang="it-IT"/>
          </a:p>
          <a:p>
            <a:endParaRPr lang="it-IT"/>
          </a:p>
        </p:txBody>
      </p:sp>
      <p:sp>
        <p:nvSpPr>
          <p:cNvPr id="4" name="CasellaDiTesto 3">
            <a:extLst>
              <a:ext uri="{FF2B5EF4-FFF2-40B4-BE49-F238E27FC236}">
                <a16:creationId xmlns:a16="http://schemas.microsoft.com/office/drawing/2014/main" id="{2C7281D1-FD1A-420A-B61B-208246130828}"/>
              </a:ext>
            </a:extLst>
          </p:cNvPr>
          <p:cNvSpPr txBox="1"/>
          <p:nvPr/>
        </p:nvSpPr>
        <p:spPr>
          <a:xfrm>
            <a:off x="900023" y="2007080"/>
            <a:ext cx="1082327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2000">
                <a:latin typeface="Arial"/>
                <a:ea typeface="+mn-lt"/>
                <a:cs typeface="+mn-lt"/>
              </a:rPr>
              <a:t>Marco si collega alla piattaforma Green Planet </a:t>
            </a:r>
            <a:endParaRPr lang="it-IT" sz="2000">
              <a:latin typeface="Arial"/>
              <a:cs typeface="Arial"/>
            </a:endParaRPr>
          </a:p>
          <a:p>
            <a:pPr marL="285750" indent="-285750">
              <a:buFont typeface="Arial"/>
              <a:buChar char="•"/>
            </a:pPr>
            <a:r>
              <a:rPr lang="it-IT" sz="2000">
                <a:latin typeface="Arial"/>
                <a:ea typeface="+mn-lt"/>
                <a:cs typeface="+mn-lt"/>
              </a:rPr>
              <a:t>Marco effettua il login</a:t>
            </a:r>
            <a:endParaRPr lang="it-IT" sz="2000">
              <a:latin typeface="Arial"/>
              <a:cs typeface="Arial"/>
            </a:endParaRPr>
          </a:p>
          <a:p>
            <a:pPr marL="285750" indent="-285750">
              <a:buFont typeface="Arial"/>
              <a:buChar char="•"/>
            </a:pPr>
            <a:r>
              <a:rPr lang="it-IT" sz="2000">
                <a:latin typeface="Arial"/>
                <a:ea typeface="+mn-lt"/>
                <a:cs typeface="+mn-lt"/>
              </a:rPr>
              <a:t>Il sistema reindirizza Marco nella pagina relativa all’homepage</a:t>
            </a:r>
            <a:endParaRPr lang="it-IT" sz="2000">
              <a:latin typeface="Arial"/>
              <a:cs typeface="Arial"/>
            </a:endParaRPr>
          </a:p>
          <a:p>
            <a:pPr marL="285750" indent="-285750">
              <a:buFont typeface="Arial"/>
              <a:buChar char="•"/>
            </a:pPr>
            <a:r>
              <a:rPr lang="it-IT" sz="2000">
                <a:latin typeface="Arial"/>
                <a:ea typeface="+mn-lt"/>
                <a:cs typeface="+mn-lt"/>
              </a:rPr>
              <a:t>Marco seleziona la propria area utente</a:t>
            </a:r>
            <a:endParaRPr lang="it-IT" sz="2000">
              <a:latin typeface="Arial"/>
              <a:cs typeface="Arial"/>
            </a:endParaRPr>
          </a:p>
          <a:p>
            <a:pPr marL="285750" indent="-285750">
              <a:buFont typeface="Arial"/>
              <a:buChar char="•"/>
            </a:pPr>
            <a:r>
              <a:rPr lang="it-IT" sz="2000">
                <a:latin typeface="Arial"/>
                <a:ea typeface="+mn-lt"/>
                <a:cs typeface="+mn-lt"/>
              </a:rPr>
              <a:t>Il sistema mostra su schermo i dati di Marco seguiti dagli alberi acquistati</a:t>
            </a:r>
            <a:endParaRPr lang="it-IT" sz="2000">
              <a:latin typeface="Arial"/>
              <a:cs typeface="Arial"/>
            </a:endParaRPr>
          </a:p>
          <a:p>
            <a:pPr marL="285750" indent="-285750">
              <a:buFont typeface="Arial"/>
              <a:buChar char="•"/>
            </a:pPr>
            <a:r>
              <a:rPr lang="it-IT" sz="2000">
                <a:latin typeface="Arial"/>
                <a:ea typeface="+mn-lt"/>
                <a:cs typeface="+mn-lt"/>
              </a:rPr>
              <a:t>Marco seleziona l’albero acquistato del quale vuole ricevere informazioni sul quantitativo di CO</a:t>
            </a:r>
            <a:r>
              <a:rPr lang="it-IT" sz="2000" baseline="-25000">
                <a:latin typeface="Arial"/>
                <a:ea typeface="+mn-lt"/>
                <a:cs typeface="+mn-lt"/>
              </a:rPr>
              <a:t>2 </a:t>
            </a:r>
            <a:r>
              <a:rPr lang="it-IT" sz="2000">
                <a:latin typeface="Arial"/>
                <a:ea typeface="+mn-lt"/>
                <a:cs typeface="+mn-lt"/>
              </a:rPr>
              <a:t>catturato</a:t>
            </a:r>
            <a:endParaRPr lang="it-IT" sz="2000">
              <a:latin typeface="Arial"/>
              <a:cs typeface="Arial"/>
            </a:endParaRPr>
          </a:p>
          <a:p>
            <a:pPr marL="285750" indent="-285750">
              <a:buFont typeface="Arial"/>
              <a:buChar char="•"/>
            </a:pPr>
            <a:r>
              <a:rPr lang="it-IT" sz="2000">
                <a:latin typeface="Arial"/>
                <a:ea typeface="+mn-lt"/>
                <a:cs typeface="+mn-lt"/>
              </a:rPr>
              <a:t>Il sistema reindirizza Marco nella pagina relativa alla scheda personale dell’albero selezionato</a:t>
            </a:r>
            <a:endParaRPr lang="it-IT" sz="2000">
              <a:latin typeface="Arial"/>
              <a:cs typeface="Arial"/>
            </a:endParaRPr>
          </a:p>
          <a:p>
            <a:pPr marL="285750" indent="-285750">
              <a:buFont typeface="Arial"/>
              <a:buChar char="•"/>
            </a:pPr>
            <a:r>
              <a:rPr lang="it-IT" sz="2000">
                <a:latin typeface="Arial"/>
                <a:ea typeface="+mn-lt"/>
                <a:cs typeface="+mn-lt"/>
              </a:rPr>
              <a:t>Il sistema mostra su schermo l’albero selezionato e le informazioni relative ad esso, comprendenti il quantitativo di CO</a:t>
            </a:r>
            <a:r>
              <a:rPr lang="it-IT" sz="2000" baseline="-25000">
                <a:latin typeface="Arial"/>
                <a:ea typeface="+mn-lt"/>
                <a:cs typeface="+mn-lt"/>
              </a:rPr>
              <a:t>2 </a:t>
            </a:r>
            <a:r>
              <a:rPr lang="it-IT" sz="2000">
                <a:latin typeface="Arial"/>
                <a:ea typeface="+mn-lt"/>
                <a:cs typeface="+mn-lt"/>
              </a:rPr>
              <a:t>catturato</a:t>
            </a:r>
            <a:endParaRPr lang="it-IT">
              <a:latin typeface="Arial"/>
            </a:endParaRPr>
          </a:p>
          <a:p>
            <a:endParaRPr lang="it-IT" sz="2000" b="1">
              <a:latin typeface="Arial"/>
              <a:cs typeface="Arial"/>
            </a:endParaRPr>
          </a:p>
        </p:txBody>
      </p:sp>
      <p:pic>
        <p:nvPicPr>
          <p:cNvPr id="9" name="Immagine 9" descr="Immagine che contiene testo, dispositivo&#10;&#10;Descrizione generata automaticamente">
            <a:extLst>
              <a:ext uri="{FF2B5EF4-FFF2-40B4-BE49-F238E27FC236}">
                <a16:creationId xmlns:a16="http://schemas.microsoft.com/office/drawing/2014/main" id="{715ADDD3-0B1E-4620-9A8B-E1CBD4136B47}"/>
              </a:ext>
            </a:extLst>
          </p:cNvPr>
          <p:cNvPicPr>
            <a:picLocks noChangeAspect="1"/>
          </p:cNvPicPr>
          <p:nvPr/>
        </p:nvPicPr>
        <p:blipFill>
          <a:blip r:embed="rId3"/>
          <a:stretch>
            <a:fillRect/>
          </a:stretch>
        </p:blipFill>
        <p:spPr>
          <a:xfrm>
            <a:off x="7454126" y="5417980"/>
            <a:ext cx="3263590" cy="1240305"/>
          </a:xfrm>
          <a:prstGeom prst="rect">
            <a:avLst/>
          </a:prstGeom>
        </p:spPr>
      </p:pic>
    </p:spTree>
    <p:extLst>
      <p:ext uri="{BB962C8B-B14F-4D97-AF65-F5344CB8AC3E}">
        <p14:creationId xmlns:p14="http://schemas.microsoft.com/office/powerpoint/2010/main" val="41971917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24607" y="-1716782"/>
            <a:ext cx="11047013" cy="5675736"/>
          </a:xfrm>
        </p:spPr>
        <p:txBody>
          <a:bodyPr anchor="b">
            <a:normAutofit/>
          </a:bodyPr>
          <a:lstStyle/>
          <a:p>
            <a:endParaRPr lang="it-IT" sz="7200">
              <a:ea typeface="+mj-lt"/>
              <a:cs typeface="+mj-lt"/>
            </a:endParaRPr>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14" name="Picture 3" descr="Immagine che contiene testo, pianta&#10;&#10;Descrizione generata automaticamente">
            <a:extLst>
              <a:ext uri="{FF2B5EF4-FFF2-40B4-BE49-F238E27FC236}">
                <a16:creationId xmlns:a16="http://schemas.microsoft.com/office/drawing/2014/main" id="{369993CA-F4A5-4D01-B933-503A9AC01EF3}"/>
              </a:ext>
            </a:extLst>
          </p:cNvPr>
          <p:cNvPicPr>
            <a:picLocks noChangeAspect="1"/>
          </p:cNvPicPr>
          <p:nvPr/>
        </p:nvPicPr>
        <p:blipFill rotWithShape="1">
          <a:blip r:embed="rId2"/>
          <a:srcRect l="8965" r="10540" b="-2"/>
          <a:stretch/>
        </p:blipFill>
        <p:spPr>
          <a:xfrm>
            <a:off x="11361101" y="-4428"/>
            <a:ext cx="824178" cy="857121"/>
          </a:xfrm>
          <a:prstGeom prst="rect">
            <a:avLst/>
          </a:prstGeom>
        </p:spPr>
      </p:pic>
      <p:sp>
        <p:nvSpPr>
          <p:cNvPr id="15" name="Titolo 1">
            <a:extLst>
              <a:ext uri="{FF2B5EF4-FFF2-40B4-BE49-F238E27FC236}">
                <a16:creationId xmlns:a16="http://schemas.microsoft.com/office/drawing/2014/main" id="{9D4307D7-BE93-40BE-A0E5-25AAC8CBA62E}"/>
              </a:ext>
            </a:extLst>
          </p:cNvPr>
          <p:cNvSpPr txBox="1">
            <a:spLocks/>
          </p:cNvSpPr>
          <p:nvPr/>
        </p:nvSpPr>
        <p:spPr>
          <a:xfrm>
            <a:off x="1522827" y="-217554"/>
            <a:ext cx="11478157" cy="475939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it-IT" sz="7200"/>
              <a:t>prima idea di progetto</a:t>
            </a:r>
          </a:p>
          <a:p>
            <a:endParaRPr lang="it-IT" sz="7200"/>
          </a:p>
          <a:p>
            <a:endParaRPr lang="it-IT"/>
          </a:p>
          <a:p>
            <a:endParaRPr lang="it-IT"/>
          </a:p>
        </p:txBody>
      </p:sp>
      <p:sp>
        <p:nvSpPr>
          <p:cNvPr id="7" name="CasellaDiTesto 6">
            <a:extLst>
              <a:ext uri="{FF2B5EF4-FFF2-40B4-BE49-F238E27FC236}">
                <a16:creationId xmlns:a16="http://schemas.microsoft.com/office/drawing/2014/main" id="{79D3E5C1-BF4C-4539-BD49-C4F9B8DF27B0}"/>
              </a:ext>
            </a:extLst>
          </p:cNvPr>
          <p:cNvSpPr txBox="1"/>
          <p:nvPr/>
        </p:nvSpPr>
        <p:spPr>
          <a:xfrm>
            <a:off x="850420" y="5691327"/>
            <a:ext cx="5229078"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solidFill>
                  <a:schemeClr val="accent3">
                    <a:lumMod val="75000"/>
                  </a:schemeClr>
                </a:solidFill>
                <a:latin typeface="Arial"/>
                <a:cs typeface="Arial"/>
              </a:rPr>
              <a:t>Pro:</a:t>
            </a:r>
            <a:r>
              <a:rPr lang="it-IT" sz="2000" b="1">
                <a:solidFill>
                  <a:schemeClr val="accent3">
                    <a:lumMod val="75000"/>
                  </a:schemeClr>
                </a:solidFill>
                <a:latin typeface="Arial"/>
                <a:cs typeface="Arial"/>
              </a:rPr>
              <a:t> </a:t>
            </a:r>
            <a:r>
              <a:rPr lang="it-IT">
                <a:latin typeface="Arial"/>
                <a:ea typeface="+mn-lt"/>
                <a:cs typeface="+mn-lt"/>
              </a:rPr>
              <a:t>ben in vista le informazioni dell’albero e il quantitativo di CO</a:t>
            </a:r>
            <a:r>
              <a:rPr lang="it-IT" baseline="-25000">
                <a:latin typeface="Arial"/>
                <a:ea typeface="+mn-lt"/>
                <a:cs typeface="+mn-lt"/>
              </a:rPr>
              <a:t>2</a:t>
            </a:r>
            <a:r>
              <a:rPr lang="it-IT">
                <a:latin typeface="Arial"/>
                <a:ea typeface="+mn-lt"/>
                <a:cs typeface="+mn-lt"/>
              </a:rPr>
              <a:t> che esso ha catturato in un arco di tempo selezionabile dall’utente.</a:t>
            </a:r>
            <a:r>
              <a:rPr lang="it-IT" sz="2000">
                <a:latin typeface="Arial"/>
                <a:ea typeface="+mn-lt"/>
                <a:cs typeface="+mn-lt"/>
              </a:rPr>
              <a:t> </a:t>
            </a:r>
            <a:endParaRPr lang="it-IT" sz="2000">
              <a:solidFill>
                <a:schemeClr val="accent3">
                  <a:lumMod val="75000"/>
                </a:schemeClr>
              </a:solidFill>
              <a:latin typeface="Arial"/>
              <a:cs typeface="Arial"/>
            </a:endParaRPr>
          </a:p>
        </p:txBody>
      </p:sp>
      <p:sp>
        <p:nvSpPr>
          <p:cNvPr id="8" name="CasellaDiTesto 7">
            <a:extLst>
              <a:ext uri="{FF2B5EF4-FFF2-40B4-BE49-F238E27FC236}">
                <a16:creationId xmlns:a16="http://schemas.microsoft.com/office/drawing/2014/main" id="{5BA318CE-A6E1-4559-B0BE-3134E1348B8B}"/>
              </a:ext>
            </a:extLst>
          </p:cNvPr>
          <p:cNvSpPr txBox="1"/>
          <p:nvPr/>
        </p:nvSpPr>
        <p:spPr>
          <a:xfrm>
            <a:off x="6412031" y="5691206"/>
            <a:ext cx="53973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solidFill>
                  <a:srgbClr val="FF0000"/>
                </a:solidFill>
                <a:latin typeface="Arial"/>
                <a:cs typeface="Arial"/>
              </a:rPr>
              <a:t>Contro: </a:t>
            </a:r>
            <a:r>
              <a:rPr lang="it-IT" sz="2000">
                <a:latin typeface="Arial"/>
                <a:ea typeface="+mn-lt"/>
                <a:cs typeface="+mn-lt"/>
              </a:rPr>
              <a:t> </a:t>
            </a:r>
            <a:r>
              <a:rPr lang="it-IT">
                <a:latin typeface="Arial"/>
                <a:ea typeface="+mn-lt"/>
                <a:cs typeface="+mn-lt"/>
              </a:rPr>
              <a:t>le informazioni riguardo lo stato dell'albero e la sua posizione sono accessibili da pulsanti che portano ad una schermata secondaria.</a:t>
            </a:r>
            <a:endParaRPr lang="it-IT">
              <a:ea typeface="+mn-lt"/>
              <a:cs typeface="+mn-lt"/>
            </a:endParaRPr>
          </a:p>
        </p:txBody>
      </p:sp>
      <p:pic>
        <p:nvPicPr>
          <p:cNvPr id="11" name="Immagine 12">
            <a:extLst>
              <a:ext uri="{FF2B5EF4-FFF2-40B4-BE49-F238E27FC236}">
                <a16:creationId xmlns:a16="http://schemas.microsoft.com/office/drawing/2014/main" id="{DE8325D6-2A2A-4CCD-AD23-5002E760EE6D}"/>
              </a:ext>
            </a:extLst>
          </p:cNvPr>
          <p:cNvPicPr>
            <a:picLocks noChangeAspect="1"/>
          </p:cNvPicPr>
          <p:nvPr/>
        </p:nvPicPr>
        <p:blipFill>
          <a:blip r:embed="rId3"/>
          <a:stretch>
            <a:fillRect/>
          </a:stretch>
        </p:blipFill>
        <p:spPr>
          <a:xfrm>
            <a:off x="3012374" y="2070035"/>
            <a:ext cx="6157356" cy="3529410"/>
          </a:xfrm>
          <a:prstGeom prst="rect">
            <a:avLst/>
          </a:prstGeom>
        </p:spPr>
      </p:pic>
    </p:spTree>
    <p:extLst>
      <p:ext uri="{BB962C8B-B14F-4D97-AF65-F5344CB8AC3E}">
        <p14:creationId xmlns:p14="http://schemas.microsoft.com/office/powerpoint/2010/main" val="2378916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24607" y="-1716782"/>
            <a:ext cx="11047013" cy="5675736"/>
          </a:xfrm>
        </p:spPr>
        <p:txBody>
          <a:bodyPr anchor="b">
            <a:normAutofit/>
          </a:bodyPr>
          <a:lstStyle/>
          <a:p>
            <a:endParaRPr lang="it-IT" sz="7200">
              <a:ea typeface="+mj-lt"/>
              <a:cs typeface="+mj-lt"/>
            </a:endParaRPr>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14" name="Picture 3" descr="Immagine che contiene testo, pianta&#10;&#10;Descrizione generata automaticamente">
            <a:extLst>
              <a:ext uri="{FF2B5EF4-FFF2-40B4-BE49-F238E27FC236}">
                <a16:creationId xmlns:a16="http://schemas.microsoft.com/office/drawing/2014/main" id="{369993CA-F4A5-4D01-B933-503A9AC01EF3}"/>
              </a:ext>
            </a:extLst>
          </p:cNvPr>
          <p:cNvPicPr>
            <a:picLocks noChangeAspect="1"/>
          </p:cNvPicPr>
          <p:nvPr/>
        </p:nvPicPr>
        <p:blipFill rotWithShape="1">
          <a:blip r:embed="rId2"/>
          <a:srcRect l="8965" r="10540" b="-2"/>
          <a:stretch/>
        </p:blipFill>
        <p:spPr>
          <a:xfrm>
            <a:off x="11361101" y="-4428"/>
            <a:ext cx="824178" cy="857121"/>
          </a:xfrm>
          <a:prstGeom prst="rect">
            <a:avLst/>
          </a:prstGeom>
        </p:spPr>
      </p:pic>
      <p:sp>
        <p:nvSpPr>
          <p:cNvPr id="15" name="Titolo 1">
            <a:extLst>
              <a:ext uri="{FF2B5EF4-FFF2-40B4-BE49-F238E27FC236}">
                <a16:creationId xmlns:a16="http://schemas.microsoft.com/office/drawing/2014/main" id="{9D4307D7-BE93-40BE-A0E5-25AAC8CBA62E}"/>
              </a:ext>
            </a:extLst>
          </p:cNvPr>
          <p:cNvSpPr txBox="1">
            <a:spLocks/>
          </p:cNvSpPr>
          <p:nvPr/>
        </p:nvSpPr>
        <p:spPr>
          <a:xfrm>
            <a:off x="1522827" y="-217554"/>
            <a:ext cx="11478157" cy="475939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it-IT" sz="7200"/>
              <a:t>seconda idea di progetto</a:t>
            </a:r>
          </a:p>
          <a:p>
            <a:endParaRPr lang="it-IT" sz="7200"/>
          </a:p>
          <a:p>
            <a:endParaRPr lang="it-IT"/>
          </a:p>
          <a:p>
            <a:endParaRPr lang="it-IT"/>
          </a:p>
        </p:txBody>
      </p:sp>
      <p:sp>
        <p:nvSpPr>
          <p:cNvPr id="7" name="CasellaDiTesto 6">
            <a:extLst>
              <a:ext uri="{FF2B5EF4-FFF2-40B4-BE49-F238E27FC236}">
                <a16:creationId xmlns:a16="http://schemas.microsoft.com/office/drawing/2014/main" id="{79D3E5C1-BF4C-4539-BD49-C4F9B8DF27B0}"/>
              </a:ext>
            </a:extLst>
          </p:cNvPr>
          <p:cNvSpPr txBox="1"/>
          <p:nvPr/>
        </p:nvSpPr>
        <p:spPr>
          <a:xfrm>
            <a:off x="850420" y="5770496"/>
            <a:ext cx="522907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solidFill>
                  <a:schemeClr val="accent3">
                    <a:lumMod val="75000"/>
                  </a:schemeClr>
                </a:solidFill>
                <a:latin typeface="Arial"/>
                <a:cs typeface="Arial"/>
              </a:rPr>
              <a:t>Pro:</a:t>
            </a:r>
            <a:r>
              <a:rPr lang="it-IT" sz="2000" b="1">
                <a:solidFill>
                  <a:schemeClr val="accent3">
                    <a:lumMod val="75000"/>
                  </a:schemeClr>
                </a:solidFill>
                <a:latin typeface="Arial"/>
                <a:cs typeface="Arial"/>
              </a:rPr>
              <a:t> </a:t>
            </a:r>
            <a:r>
              <a:rPr lang="it-IT">
                <a:latin typeface="Arial"/>
                <a:ea typeface="+mn-lt"/>
                <a:cs typeface="+mn-lt"/>
              </a:rPr>
              <a:t>ben in vista le informazioni dell’albero e il suo stato in tempo reale.</a:t>
            </a:r>
            <a:r>
              <a:rPr lang="it-IT" sz="2000">
                <a:latin typeface="Arial"/>
                <a:ea typeface="+mn-lt"/>
                <a:cs typeface="+mn-lt"/>
              </a:rPr>
              <a:t> </a:t>
            </a:r>
            <a:endParaRPr lang="it-IT" sz="2000">
              <a:solidFill>
                <a:schemeClr val="accent3">
                  <a:lumMod val="75000"/>
                </a:schemeClr>
              </a:solidFill>
              <a:latin typeface="Arial"/>
              <a:cs typeface="Arial"/>
            </a:endParaRPr>
          </a:p>
        </p:txBody>
      </p:sp>
      <p:sp>
        <p:nvSpPr>
          <p:cNvPr id="8" name="CasellaDiTesto 7">
            <a:extLst>
              <a:ext uri="{FF2B5EF4-FFF2-40B4-BE49-F238E27FC236}">
                <a16:creationId xmlns:a16="http://schemas.microsoft.com/office/drawing/2014/main" id="{5BA318CE-A6E1-4559-B0BE-3134E1348B8B}"/>
              </a:ext>
            </a:extLst>
          </p:cNvPr>
          <p:cNvSpPr txBox="1"/>
          <p:nvPr/>
        </p:nvSpPr>
        <p:spPr>
          <a:xfrm>
            <a:off x="6412031" y="5770375"/>
            <a:ext cx="539731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solidFill>
                  <a:srgbClr val="FF0000"/>
                </a:solidFill>
                <a:latin typeface="Arial"/>
                <a:cs typeface="Arial"/>
              </a:rPr>
              <a:t>Contro: </a:t>
            </a:r>
            <a:r>
              <a:rPr lang="it-IT" sz="2000">
                <a:latin typeface="Arial"/>
                <a:ea typeface="+mn-lt"/>
                <a:cs typeface="+mn-lt"/>
              </a:rPr>
              <a:t> visualizzazione non immediata della CO</a:t>
            </a:r>
            <a:r>
              <a:rPr lang="it-IT" sz="2000" baseline="-25000">
                <a:latin typeface="Arial"/>
                <a:ea typeface="+mn-lt"/>
                <a:cs typeface="+mn-lt"/>
              </a:rPr>
              <a:t>2</a:t>
            </a:r>
            <a:r>
              <a:rPr lang="it-IT" sz="2000">
                <a:latin typeface="Arial"/>
                <a:ea typeface="+mn-lt"/>
                <a:cs typeface="+mn-lt"/>
              </a:rPr>
              <a:t> catturata ma, accessibile tramite pulsante che porta ad una pagina dedicata</a:t>
            </a:r>
            <a:r>
              <a:rPr lang="it-IT">
                <a:latin typeface="Arial"/>
                <a:ea typeface="+mn-lt"/>
                <a:cs typeface="+mn-lt"/>
              </a:rPr>
              <a:t>.</a:t>
            </a:r>
            <a:endParaRPr lang="it-IT">
              <a:ea typeface="+mn-lt"/>
              <a:cs typeface="+mn-lt"/>
            </a:endParaRPr>
          </a:p>
        </p:txBody>
      </p:sp>
      <p:pic>
        <p:nvPicPr>
          <p:cNvPr id="4" name="Immagine 4">
            <a:extLst>
              <a:ext uri="{FF2B5EF4-FFF2-40B4-BE49-F238E27FC236}">
                <a16:creationId xmlns:a16="http://schemas.microsoft.com/office/drawing/2014/main" id="{D7AA8FF8-CA5E-4819-A3C5-7138D037E331}"/>
              </a:ext>
            </a:extLst>
          </p:cNvPr>
          <p:cNvPicPr>
            <a:picLocks noChangeAspect="1"/>
          </p:cNvPicPr>
          <p:nvPr/>
        </p:nvPicPr>
        <p:blipFill>
          <a:blip r:embed="rId3"/>
          <a:stretch>
            <a:fillRect/>
          </a:stretch>
        </p:blipFill>
        <p:spPr>
          <a:xfrm>
            <a:off x="3012374" y="2071609"/>
            <a:ext cx="6157355" cy="3605430"/>
          </a:xfrm>
          <a:prstGeom prst="rect">
            <a:avLst/>
          </a:prstGeom>
        </p:spPr>
      </p:pic>
    </p:spTree>
    <p:extLst>
      <p:ext uri="{BB962C8B-B14F-4D97-AF65-F5344CB8AC3E}">
        <p14:creationId xmlns:p14="http://schemas.microsoft.com/office/powerpoint/2010/main" val="5766029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654296" y="329184"/>
            <a:ext cx="6894576" cy="1783080"/>
          </a:xfrm>
        </p:spPr>
        <p:txBody>
          <a:bodyPr anchor="b">
            <a:normAutofit/>
          </a:bodyPr>
          <a:lstStyle/>
          <a:p>
            <a:r>
              <a:rPr lang="it-IT" sz="7200"/>
              <a:t>Il problema </a:t>
            </a:r>
          </a:p>
        </p:txBody>
      </p:sp>
      <p:pic>
        <p:nvPicPr>
          <p:cNvPr id="4" name="Immagine 5" descr="Immagine che contiene cielo, erba, esterni, natura&#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3474" r="24130"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erba, esterni, verde, campo&#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8257" r="10592" b="-1"/>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654296" y="2706624"/>
            <a:ext cx="6894576" cy="3483864"/>
          </a:xfrm>
        </p:spPr>
        <p:txBody>
          <a:bodyPr vert="horz" lIns="91440" tIns="45720" rIns="91440" bIns="45720" rtlCol="0">
            <a:normAutofit/>
          </a:bodyPr>
          <a:lstStyle/>
          <a:p>
            <a:pPr marL="0" indent="0">
              <a:buNone/>
            </a:pPr>
            <a:r>
              <a:rPr lang="it-IT">
                <a:latin typeface="Arial"/>
                <a:ea typeface="+mn-lt"/>
                <a:cs typeface="+mn-lt"/>
              </a:rPr>
              <a:t>Deforestazione, biodiversità a rischio, cambiamenti climatici ed effetto serra antropica sono solo alcune realtà che ad oggi coinvolgono il nostro pianeta.</a:t>
            </a:r>
            <a:endParaRPr lang="it-IT">
              <a:latin typeface="Arial"/>
              <a:cs typeface="Arial"/>
            </a:endParaRPr>
          </a:p>
          <a:p>
            <a:pPr marL="0" indent="0">
              <a:buNone/>
            </a:pPr>
            <a:endParaRPr lang="it-IT"/>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25912842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24607" y="-1716782"/>
            <a:ext cx="11047013" cy="5675736"/>
          </a:xfrm>
        </p:spPr>
        <p:txBody>
          <a:bodyPr anchor="b">
            <a:normAutofit/>
          </a:bodyPr>
          <a:lstStyle/>
          <a:p>
            <a:endParaRPr lang="it-IT" sz="7200">
              <a:ea typeface="+mj-lt"/>
              <a:cs typeface="+mj-lt"/>
            </a:endParaRPr>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14" name="Picture 3" descr="Immagine che contiene testo, pianta&#10;&#10;Descrizione generata automaticamente">
            <a:extLst>
              <a:ext uri="{FF2B5EF4-FFF2-40B4-BE49-F238E27FC236}">
                <a16:creationId xmlns:a16="http://schemas.microsoft.com/office/drawing/2014/main" id="{369993CA-F4A5-4D01-B933-503A9AC01EF3}"/>
              </a:ext>
            </a:extLst>
          </p:cNvPr>
          <p:cNvPicPr>
            <a:picLocks noChangeAspect="1"/>
          </p:cNvPicPr>
          <p:nvPr/>
        </p:nvPicPr>
        <p:blipFill rotWithShape="1">
          <a:blip r:embed="rId2"/>
          <a:srcRect l="8965" r="10540" b="-2"/>
          <a:stretch/>
        </p:blipFill>
        <p:spPr>
          <a:xfrm>
            <a:off x="11361101" y="-4428"/>
            <a:ext cx="824178" cy="857121"/>
          </a:xfrm>
          <a:prstGeom prst="rect">
            <a:avLst/>
          </a:prstGeom>
        </p:spPr>
      </p:pic>
      <p:sp>
        <p:nvSpPr>
          <p:cNvPr id="15" name="Titolo 1">
            <a:extLst>
              <a:ext uri="{FF2B5EF4-FFF2-40B4-BE49-F238E27FC236}">
                <a16:creationId xmlns:a16="http://schemas.microsoft.com/office/drawing/2014/main" id="{9D4307D7-BE93-40BE-A0E5-25AAC8CBA62E}"/>
              </a:ext>
            </a:extLst>
          </p:cNvPr>
          <p:cNvSpPr txBox="1">
            <a:spLocks/>
          </p:cNvSpPr>
          <p:nvPr/>
        </p:nvSpPr>
        <p:spPr>
          <a:xfrm>
            <a:off x="1522827" y="-217554"/>
            <a:ext cx="11478157" cy="475939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it-IT" sz="7200"/>
              <a:t>terza idea di progetto</a:t>
            </a:r>
          </a:p>
          <a:p>
            <a:endParaRPr lang="it-IT" sz="7200"/>
          </a:p>
          <a:p>
            <a:endParaRPr lang="it-IT"/>
          </a:p>
          <a:p>
            <a:endParaRPr lang="it-IT"/>
          </a:p>
        </p:txBody>
      </p:sp>
      <p:sp>
        <p:nvSpPr>
          <p:cNvPr id="7" name="CasellaDiTesto 6">
            <a:extLst>
              <a:ext uri="{FF2B5EF4-FFF2-40B4-BE49-F238E27FC236}">
                <a16:creationId xmlns:a16="http://schemas.microsoft.com/office/drawing/2014/main" id="{79D3E5C1-BF4C-4539-BD49-C4F9B8DF27B0}"/>
              </a:ext>
            </a:extLst>
          </p:cNvPr>
          <p:cNvSpPr txBox="1"/>
          <p:nvPr/>
        </p:nvSpPr>
        <p:spPr>
          <a:xfrm>
            <a:off x="850420" y="5770496"/>
            <a:ext cx="522907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solidFill>
                  <a:schemeClr val="accent3">
                    <a:lumMod val="75000"/>
                  </a:schemeClr>
                </a:solidFill>
                <a:latin typeface="Arial"/>
                <a:cs typeface="Arial"/>
              </a:rPr>
              <a:t>Pro:</a:t>
            </a:r>
            <a:r>
              <a:rPr lang="it-IT" sz="2000" b="1">
                <a:solidFill>
                  <a:schemeClr val="accent3">
                    <a:lumMod val="75000"/>
                  </a:schemeClr>
                </a:solidFill>
                <a:latin typeface="Arial"/>
                <a:cs typeface="Arial"/>
              </a:rPr>
              <a:t> </a:t>
            </a:r>
            <a:r>
              <a:rPr lang="it-IT">
                <a:latin typeface="Arial"/>
                <a:ea typeface="+mn-lt"/>
                <a:cs typeface="+mn-lt"/>
              </a:rPr>
              <a:t>tutte le funzionalità più importanti presenti in un'unica schermata.</a:t>
            </a:r>
            <a:r>
              <a:rPr lang="it-IT" sz="2000">
                <a:latin typeface="Arial"/>
                <a:ea typeface="+mn-lt"/>
                <a:cs typeface="+mn-lt"/>
              </a:rPr>
              <a:t> </a:t>
            </a:r>
            <a:endParaRPr lang="it-IT" sz="2000">
              <a:solidFill>
                <a:schemeClr val="accent3">
                  <a:lumMod val="75000"/>
                </a:schemeClr>
              </a:solidFill>
              <a:latin typeface="Arial"/>
              <a:cs typeface="Arial"/>
            </a:endParaRPr>
          </a:p>
        </p:txBody>
      </p:sp>
      <p:sp>
        <p:nvSpPr>
          <p:cNvPr id="8" name="CasellaDiTesto 7">
            <a:extLst>
              <a:ext uri="{FF2B5EF4-FFF2-40B4-BE49-F238E27FC236}">
                <a16:creationId xmlns:a16="http://schemas.microsoft.com/office/drawing/2014/main" id="{5BA318CE-A6E1-4559-B0BE-3134E1348B8B}"/>
              </a:ext>
            </a:extLst>
          </p:cNvPr>
          <p:cNvSpPr txBox="1"/>
          <p:nvPr/>
        </p:nvSpPr>
        <p:spPr>
          <a:xfrm>
            <a:off x="6412031" y="5770375"/>
            <a:ext cx="53973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solidFill>
                  <a:srgbClr val="FF0000"/>
                </a:solidFill>
                <a:latin typeface="Arial"/>
                <a:cs typeface="Arial"/>
              </a:rPr>
              <a:t>Contro: </a:t>
            </a:r>
            <a:r>
              <a:rPr lang="it-IT" sz="2000">
                <a:latin typeface="Arial"/>
                <a:ea typeface="+mn-lt"/>
                <a:cs typeface="+mn-lt"/>
              </a:rPr>
              <a:t> UI leggermente confusionaria</a:t>
            </a:r>
            <a:r>
              <a:rPr lang="it-IT">
                <a:latin typeface="Arial"/>
                <a:ea typeface="+mn-lt"/>
                <a:cs typeface="+mn-lt"/>
              </a:rPr>
              <a:t>.</a:t>
            </a:r>
            <a:endParaRPr lang="it-IT">
              <a:ea typeface="+mn-lt"/>
              <a:cs typeface="+mn-lt"/>
            </a:endParaRPr>
          </a:p>
        </p:txBody>
      </p:sp>
      <p:pic>
        <p:nvPicPr>
          <p:cNvPr id="5" name="Immagine 5">
            <a:extLst>
              <a:ext uri="{FF2B5EF4-FFF2-40B4-BE49-F238E27FC236}">
                <a16:creationId xmlns:a16="http://schemas.microsoft.com/office/drawing/2014/main" id="{2F6C358C-1806-4E43-88FE-55513A7F2329}"/>
              </a:ext>
            </a:extLst>
          </p:cNvPr>
          <p:cNvPicPr>
            <a:picLocks noChangeAspect="1"/>
          </p:cNvPicPr>
          <p:nvPr/>
        </p:nvPicPr>
        <p:blipFill>
          <a:blip r:embed="rId3"/>
          <a:stretch>
            <a:fillRect/>
          </a:stretch>
        </p:blipFill>
        <p:spPr>
          <a:xfrm>
            <a:off x="3012374" y="2072645"/>
            <a:ext cx="6157355" cy="3464814"/>
          </a:xfrm>
          <a:prstGeom prst="rect">
            <a:avLst/>
          </a:prstGeom>
        </p:spPr>
      </p:pic>
    </p:spTree>
    <p:extLst>
      <p:ext uri="{BB962C8B-B14F-4D97-AF65-F5344CB8AC3E}">
        <p14:creationId xmlns:p14="http://schemas.microsoft.com/office/powerpoint/2010/main" val="1557739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24607" y="-1716782"/>
            <a:ext cx="11047013" cy="5675736"/>
          </a:xfrm>
        </p:spPr>
        <p:txBody>
          <a:bodyPr anchor="b">
            <a:normAutofit/>
          </a:bodyPr>
          <a:lstStyle/>
          <a:p>
            <a:endParaRPr lang="it-IT" sz="7200">
              <a:ea typeface="+mj-lt"/>
              <a:cs typeface="+mj-lt"/>
            </a:endParaRPr>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14" name="Picture 3" descr="Immagine che contiene testo, pianta&#10;&#10;Descrizione generata automaticamente">
            <a:extLst>
              <a:ext uri="{FF2B5EF4-FFF2-40B4-BE49-F238E27FC236}">
                <a16:creationId xmlns:a16="http://schemas.microsoft.com/office/drawing/2014/main" id="{369993CA-F4A5-4D01-B933-503A9AC01EF3}"/>
              </a:ext>
            </a:extLst>
          </p:cNvPr>
          <p:cNvPicPr>
            <a:picLocks noChangeAspect="1"/>
          </p:cNvPicPr>
          <p:nvPr/>
        </p:nvPicPr>
        <p:blipFill rotWithShape="1">
          <a:blip r:embed="rId2"/>
          <a:srcRect l="8965" r="10540" b="-2"/>
          <a:stretch/>
        </p:blipFill>
        <p:spPr>
          <a:xfrm>
            <a:off x="11361101" y="-4428"/>
            <a:ext cx="824178" cy="857121"/>
          </a:xfrm>
          <a:prstGeom prst="rect">
            <a:avLst/>
          </a:prstGeom>
        </p:spPr>
      </p:pic>
      <p:sp>
        <p:nvSpPr>
          <p:cNvPr id="15" name="Titolo 1">
            <a:extLst>
              <a:ext uri="{FF2B5EF4-FFF2-40B4-BE49-F238E27FC236}">
                <a16:creationId xmlns:a16="http://schemas.microsoft.com/office/drawing/2014/main" id="{9D4307D7-BE93-40BE-A0E5-25AAC8CBA62E}"/>
              </a:ext>
            </a:extLst>
          </p:cNvPr>
          <p:cNvSpPr txBox="1">
            <a:spLocks/>
          </p:cNvSpPr>
          <p:nvPr/>
        </p:nvSpPr>
        <p:spPr>
          <a:xfrm>
            <a:off x="1522827" y="-217554"/>
            <a:ext cx="11478157" cy="4759391"/>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r>
              <a:rPr lang="it-IT" sz="7200"/>
              <a:t>idea scelta</a:t>
            </a:r>
          </a:p>
          <a:p>
            <a:endParaRPr lang="it-IT" sz="7200"/>
          </a:p>
          <a:p>
            <a:endParaRPr lang="it-IT"/>
          </a:p>
          <a:p>
            <a:endParaRPr lang="it-IT"/>
          </a:p>
        </p:txBody>
      </p:sp>
      <p:pic>
        <p:nvPicPr>
          <p:cNvPr id="4" name="Immagine 12">
            <a:extLst>
              <a:ext uri="{FF2B5EF4-FFF2-40B4-BE49-F238E27FC236}">
                <a16:creationId xmlns:a16="http://schemas.microsoft.com/office/drawing/2014/main" id="{A658461B-CE53-4B67-B8F0-36D235A3C2F5}"/>
              </a:ext>
            </a:extLst>
          </p:cNvPr>
          <p:cNvPicPr>
            <a:picLocks noChangeAspect="1"/>
          </p:cNvPicPr>
          <p:nvPr/>
        </p:nvPicPr>
        <p:blipFill>
          <a:blip r:embed="rId3"/>
          <a:stretch>
            <a:fillRect/>
          </a:stretch>
        </p:blipFill>
        <p:spPr>
          <a:xfrm>
            <a:off x="3012375" y="3059646"/>
            <a:ext cx="6157356" cy="3529410"/>
          </a:xfrm>
          <a:prstGeom prst="rect">
            <a:avLst/>
          </a:prstGeom>
        </p:spPr>
      </p:pic>
      <p:sp>
        <p:nvSpPr>
          <p:cNvPr id="6" name="CasellaDiTesto 5">
            <a:extLst>
              <a:ext uri="{FF2B5EF4-FFF2-40B4-BE49-F238E27FC236}">
                <a16:creationId xmlns:a16="http://schemas.microsoft.com/office/drawing/2014/main" id="{B6FDC1F6-7FC8-4D92-B8AF-D3DBF84DD081}"/>
              </a:ext>
            </a:extLst>
          </p:cNvPr>
          <p:cNvSpPr txBox="1"/>
          <p:nvPr/>
        </p:nvSpPr>
        <p:spPr>
          <a:xfrm>
            <a:off x="1018656" y="2158419"/>
            <a:ext cx="104443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latin typeface="Arial"/>
                <a:ea typeface="+mn-lt"/>
                <a:cs typeface="+mn-lt"/>
              </a:rPr>
              <a:t>Unire la funzionalità principale del monitoraggio della CO</a:t>
            </a:r>
            <a:r>
              <a:rPr lang="it-IT" baseline="-25000">
                <a:latin typeface="Arial"/>
                <a:ea typeface="+mn-lt"/>
                <a:cs typeface="+mn-lt"/>
              </a:rPr>
              <a:t>2</a:t>
            </a:r>
            <a:r>
              <a:rPr lang="it-IT">
                <a:latin typeface="Arial"/>
                <a:ea typeface="+mn-lt"/>
                <a:cs typeface="+mn-lt"/>
              </a:rPr>
              <a:t> alla semplicità perché il nostro utente medio non è esperto di questi sistemi.</a:t>
            </a:r>
            <a:endParaRPr lang="it-IT">
              <a:latin typeface="Arial"/>
            </a:endParaRPr>
          </a:p>
        </p:txBody>
      </p:sp>
    </p:spTree>
    <p:extLst>
      <p:ext uri="{BB962C8B-B14F-4D97-AF65-F5344CB8AC3E}">
        <p14:creationId xmlns:p14="http://schemas.microsoft.com/office/powerpoint/2010/main" val="3403186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030779" y="-1829862"/>
            <a:ext cx="8638381" cy="5675736"/>
          </a:xfrm>
        </p:spPr>
        <p:txBody>
          <a:bodyPr anchor="b">
            <a:normAutofit/>
          </a:bodyPr>
          <a:lstStyle/>
          <a:p>
            <a:r>
              <a:rPr lang="it-IT" sz="7200">
                <a:ea typeface="+mj-lt"/>
                <a:cs typeface="+mj-lt"/>
              </a:rPr>
              <a:t>Collegamento ai paper sketches</a:t>
            </a:r>
            <a:endParaRPr lang="it-IT" sz="7200"/>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9" name="Segnaposto contenuto 2">
            <a:extLst>
              <a:ext uri="{FF2B5EF4-FFF2-40B4-BE49-F238E27FC236}">
                <a16:creationId xmlns:a16="http://schemas.microsoft.com/office/drawing/2014/main" id="{89BCB751-519D-4ED3-A6EE-EE901E0589BB}"/>
              </a:ext>
            </a:extLst>
          </p:cNvPr>
          <p:cNvSpPr txBox="1">
            <a:spLocks/>
          </p:cNvSpPr>
          <p:nvPr/>
        </p:nvSpPr>
        <p:spPr>
          <a:xfrm>
            <a:off x="2010361" y="3005033"/>
            <a:ext cx="8142786" cy="2017607"/>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it-IT" sz="2400">
                <a:latin typeface="Arial"/>
                <a:cs typeface="Arial"/>
              </a:rPr>
              <a:t>Tutto il team di sviluppo ha contribuito a realizzare i paper sketches mediante il software «</a:t>
            </a:r>
            <a:r>
              <a:rPr lang="it-IT" sz="2400" err="1">
                <a:latin typeface="Arial"/>
                <a:cs typeface="Arial"/>
              </a:rPr>
              <a:t>Balsamiq</a:t>
            </a:r>
            <a:r>
              <a:rPr lang="it-IT" sz="2400">
                <a:latin typeface="Arial"/>
                <a:cs typeface="Arial"/>
              </a:rPr>
              <a:t>». In basso è riportato il collegamento.</a:t>
            </a:r>
            <a:endParaRPr lang="it-IT" sz="2400"/>
          </a:p>
          <a:p>
            <a:pPr algn="ctr">
              <a:buNone/>
            </a:pPr>
            <a:endParaRPr lang="it-IT" sz="2400">
              <a:latin typeface="Arial"/>
              <a:cs typeface="Arial"/>
            </a:endParaRPr>
          </a:p>
          <a:p>
            <a:pPr algn="ctr">
              <a:buNone/>
            </a:pPr>
            <a:endParaRPr lang="it-IT" sz="2400">
              <a:latin typeface="Arial"/>
              <a:cs typeface="Arial"/>
            </a:endParaRPr>
          </a:p>
          <a:p>
            <a:pPr algn="ctr">
              <a:buNone/>
            </a:pPr>
            <a:r>
              <a:rPr lang="it-IT" sz="2400">
                <a:ea typeface="+mn-lt"/>
                <a:cs typeface="+mn-lt"/>
                <a:hlinkClick r:id="rId2"/>
              </a:rPr>
              <a:t>https://balsamiq.cloud/s2pqo1b/pxtw48g</a:t>
            </a:r>
            <a:endParaRPr lang="it-IT"/>
          </a:p>
          <a:p>
            <a:pPr algn="ctr">
              <a:buNone/>
            </a:pPr>
            <a:endParaRPr lang="it-IT" sz="9600">
              <a:latin typeface="Arial"/>
              <a:ea typeface="+mn-lt"/>
              <a:cs typeface="Arial"/>
            </a:endParaRPr>
          </a:p>
          <a:p>
            <a:pPr>
              <a:buNone/>
            </a:pPr>
            <a:endParaRPr lang="it-IT">
              <a:latin typeface="The Hand Bold"/>
              <a:cs typeface="Arial"/>
            </a:endParaRPr>
          </a:p>
          <a:p>
            <a:pPr>
              <a:buNone/>
            </a:pPr>
            <a:endParaRPr lang="it-IT">
              <a:latin typeface="Arial"/>
              <a:ea typeface="+mn-lt"/>
              <a:cs typeface="Arial"/>
            </a:endParaRPr>
          </a:p>
          <a:p>
            <a:pPr>
              <a:buNone/>
            </a:pPr>
            <a:endParaRPr lang="it-IT" b="1">
              <a:latin typeface="Arial"/>
              <a:ea typeface="+mn-lt"/>
              <a:cs typeface="Arial"/>
            </a:endParaRPr>
          </a:p>
          <a:p>
            <a:pPr>
              <a:buNone/>
            </a:pPr>
            <a:endParaRPr lang="it-IT">
              <a:latin typeface="Arial"/>
              <a:ea typeface="+mn-lt"/>
              <a:cs typeface="Arial"/>
            </a:endParaRPr>
          </a:p>
          <a:p>
            <a:pPr marL="0" indent="0">
              <a:buNone/>
            </a:pPr>
            <a:endParaRPr lang="it-IT">
              <a:latin typeface="Arial"/>
              <a:ea typeface="+mn-lt"/>
              <a:cs typeface="Arial"/>
            </a:endParaRPr>
          </a:p>
        </p:txBody>
      </p:sp>
      <p:pic>
        <p:nvPicPr>
          <p:cNvPr id="4" name="Picture 3" descr="Immagine che contiene testo, pianta&#10;&#10;Descrizione generata automaticamente">
            <a:extLst>
              <a:ext uri="{FF2B5EF4-FFF2-40B4-BE49-F238E27FC236}">
                <a16:creationId xmlns:a16="http://schemas.microsoft.com/office/drawing/2014/main" id="{02F7C3FE-9481-47F7-96EB-2B8F2381033A}"/>
              </a:ext>
            </a:extLst>
          </p:cNvPr>
          <p:cNvPicPr>
            <a:picLocks noChangeAspect="1"/>
          </p:cNvPicPr>
          <p:nvPr/>
        </p:nvPicPr>
        <p:blipFill rotWithShape="1">
          <a:blip r:embed="rId3"/>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13794518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936214" y="-1829862"/>
            <a:ext cx="7732946" cy="5675736"/>
          </a:xfrm>
        </p:spPr>
        <p:txBody>
          <a:bodyPr anchor="b">
            <a:normAutofit/>
          </a:bodyPr>
          <a:lstStyle/>
          <a:p>
            <a:r>
              <a:rPr lang="it-IT" sz="7200">
                <a:ea typeface="+mj-lt"/>
                <a:cs typeface="+mj-lt"/>
              </a:rPr>
              <a:t>tecnica del Mago di </a:t>
            </a:r>
            <a:r>
              <a:rPr lang="it-IT" sz="7200" err="1">
                <a:ea typeface="+mj-lt"/>
                <a:cs typeface="+mj-lt"/>
              </a:rPr>
              <a:t>Oz</a:t>
            </a:r>
            <a:r>
              <a:rPr lang="it-IT" sz="7200">
                <a:ea typeface="+mj-lt"/>
                <a:cs typeface="+mj-lt"/>
              </a:rPr>
              <a:t> </a:t>
            </a:r>
            <a:endParaRPr lang="it-IT"/>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9" name="Segnaposto contenuto 2">
            <a:extLst>
              <a:ext uri="{FF2B5EF4-FFF2-40B4-BE49-F238E27FC236}">
                <a16:creationId xmlns:a16="http://schemas.microsoft.com/office/drawing/2014/main" id="{89BCB751-519D-4ED3-A6EE-EE901E0589BB}"/>
              </a:ext>
            </a:extLst>
          </p:cNvPr>
          <p:cNvSpPr txBox="1">
            <a:spLocks/>
          </p:cNvSpPr>
          <p:nvPr/>
        </p:nvSpPr>
        <p:spPr>
          <a:xfrm>
            <a:off x="1257835" y="2033483"/>
            <a:ext cx="8142786" cy="437532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endParaRPr lang="it-IT" sz="2000">
              <a:latin typeface="Arial"/>
              <a:cs typeface="Arial"/>
            </a:endParaRPr>
          </a:p>
          <a:p>
            <a:pPr>
              <a:buNone/>
            </a:pPr>
            <a:r>
              <a:rPr lang="it-IT" sz="2000">
                <a:ea typeface="+mn-lt"/>
                <a:cs typeface="+mn-lt"/>
              </a:rPr>
              <a:t>Problemi riscontrati:</a:t>
            </a:r>
            <a:endParaRPr lang="it-IT" sz="2000"/>
          </a:p>
          <a:p>
            <a:pPr lvl="1">
              <a:buFont typeface="Wingdings" panose="020B0604020202020204" pitchFamily="34" charset="0"/>
              <a:buChar char="Ø"/>
            </a:pPr>
            <a:r>
              <a:rPr lang="it-IT" sz="2000">
                <a:latin typeface="Arial"/>
                <a:ea typeface="+mn-lt"/>
                <a:cs typeface="Arial"/>
              </a:rPr>
              <a:t>Non è possibile accedere alla pagina di piantumazione e cura dalla pagina dettagli albero.</a:t>
            </a:r>
            <a:endParaRPr lang="it-IT" sz="2000">
              <a:latin typeface="The Hand Bold"/>
              <a:ea typeface="+mn-lt"/>
              <a:cs typeface="Arial"/>
            </a:endParaRPr>
          </a:p>
          <a:p>
            <a:pPr lvl="1">
              <a:buFont typeface="Wingdings" panose="020B0604020202020204" pitchFamily="34" charset="0"/>
              <a:buChar char="Ø"/>
            </a:pPr>
            <a:r>
              <a:rPr lang="it-IT" sz="2000">
                <a:latin typeface="Arial"/>
                <a:cs typeface="Arial"/>
              </a:rPr>
              <a:t>L'impossibilità di tornare alla pagina precedente in alcune pagine.</a:t>
            </a:r>
          </a:p>
          <a:p>
            <a:pPr lvl="1">
              <a:buFont typeface="Wingdings" panose="020B0604020202020204" pitchFamily="34" charset="0"/>
              <a:buChar char="Ø"/>
            </a:pPr>
            <a:r>
              <a:rPr lang="it-IT" sz="2000">
                <a:latin typeface="Arial"/>
                <a:cs typeface="Arial"/>
              </a:rPr>
              <a:t>Il carrello e l'homepage non erano accessibili da ogni pagina.</a:t>
            </a:r>
          </a:p>
          <a:p>
            <a:pPr lvl="1">
              <a:buFont typeface="Wingdings" panose="020B0604020202020204" pitchFamily="34" charset="0"/>
              <a:buChar char="Ø"/>
            </a:pPr>
            <a:endParaRPr lang="it-IT" sz="2000">
              <a:latin typeface="Arial"/>
              <a:ea typeface="+mn-lt"/>
              <a:cs typeface="Arial"/>
            </a:endParaRPr>
          </a:p>
          <a:p>
            <a:pPr lvl="1">
              <a:buFont typeface="Wingdings" panose="020B0604020202020204" pitchFamily="34" charset="0"/>
              <a:buChar char="Ø"/>
            </a:pPr>
            <a:endParaRPr lang="it-IT" sz="2000">
              <a:latin typeface="Arial"/>
              <a:ea typeface="+mn-lt"/>
              <a:cs typeface="Arial"/>
            </a:endParaRPr>
          </a:p>
          <a:p>
            <a:pPr lvl="1">
              <a:buFont typeface="Wingdings" panose="020B0604020202020204" pitchFamily="34" charset="0"/>
              <a:buChar char="Ø"/>
            </a:pPr>
            <a:endParaRPr lang="it-IT" sz="2000">
              <a:latin typeface="Arial"/>
              <a:ea typeface="+mn-lt"/>
              <a:cs typeface="Arial"/>
            </a:endParaRPr>
          </a:p>
          <a:p>
            <a:pPr algn="ctr">
              <a:buNone/>
            </a:pPr>
            <a:endParaRPr lang="it-IT" sz="2000">
              <a:latin typeface="Arial"/>
              <a:ea typeface="+mn-lt"/>
              <a:cs typeface="Arial"/>
            </a:endParaRPr>
          </a:p>
          <a:p>
            <a:pPr>
              <a:buNone/>
            </a:pPr>
            <a:endParaRPr lang="it-IT" sz="2000">
              <a:latin typeface="The Hand Bold"/>
              <a:ea typeface="+mn-lt"/>
              <a:cs typeface="Arial"/>
            </a:endParaRPr>
          </a:p>
          <a:p>
            <a:pPr>
              <a:buNone/>
            </a:pPr>
            <a:endParaRPr lang="it-IT" sz="2000">
              <a:latin typeface="Arial"/>
              <a:ea typeface="+mn-lt"/>
              <a:cs typeface="Arial"/>
            </a:endParaRPr>
          </a:p>
          <a:p>
            <a:pPr>
              <a:buNone/>
            </a:pPr>
            <a:endParaRPr lang="it-IT" sz="2000" b="1">
              <a:latin typeface="Arial"/>
              <a:ea typeface="+mn-lt"/>
              <a:cs typeface="Arial"/>
            </a:endParaRPr>
          </a:p>
          <a:p>
            <a:pPr>
              <a:buNone/>
            </a:pPr>
            <a:endParaRPr lang="it-IT" sz="2000">
              <a:latin typeface="Arial"/>
              <a:ea typeface="+mn-lt"/>
              <a:cs typeface="Arial"/>
            </a:endParaRPr>
          </a:p>
          <a:p>
            <a:pPr marL="0" indent="0">
              <a:buNone/>
            </a:pPr>
            <a:endParaRPr lang="it-IT" sz="2000">
              <a:latin typeface="Arial"/>
              <a:ea typeface="+mn-lt"/>
              <a:cs typeface="Arial"/>
            </a:endParaRPr>
          </a:p>
        </p:txBody>
      </p:sp>
      <p:pic>
        <p:nvPicPr>
          <p:cNvPr id="4" name="Picture 3" descr="Immagine che contiene testo, pianta&#10;&#10;Descrizione generata automaticamente">
            <a:extLst>
              <a:ext uri="{FF2B5EF4-FFF2-40B4-BE49-F238E27FC236}">
                <a16:creationId xmlns:a16="http://schemas.microsoft.com/office/drawing/2014/main" id="{57FB54E1-A4B1-4C49-923F-42F88B878BE1}"/>
              </a:ext>
            </a:extLst>
          </p:cNvPr>
          <p:cNvPicPr>
            <a:picLocks noChangeAspect="1"/>
          </p:cNvPicPr>
          <p:nvPr/>
        </p:nvPicPr>
        <p:blipFill rotWithShape="1">
          <a:blip r:embed="rId2"/>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18454652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936214" y="-1829862"/>
            <a:ext cx="7732946" cy="5675736"/>
          </a:xfrm>
        </p:spPr>
        <p:txBody>
          <a:bodyPr anchor="b">
            <a:normAutofit/>
          </a:bodyPr>
          <a:lstStyle/>
          <a:p>
            <a:r>
              <a:rPr lang="it-IT" sz="7200">
                <a:ea typeface="+mj-lt"/>
                <a:cs typeface="+mj-lt"/>
              </a:rPr>
              <a:t>tecnica del Mago di </a:t>
            </a:r>
            <a:r>
              <a:rPr lang="it-IT" sz="7200" err="1">
                <a:ea typeface="+mj-lt"/>
                <a:cs typeface="+mj-lt"/>
              </a:rPr>
              <a:t>Oz</a:t>
            </a:r>
            <a:r>
              <a:rPr lang="it-IT" sz="7200">
                <a:ea typeface="+mj-lt"/>
                <a:cs typeface="+mj-lt"/>
              </a:rPr>
              <a:t> </a:t>
            </a:r>
            <a:endParaRPr lang="it-IT"/>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5" name="Immagine 5">
            <a:extLst>
              <a:ext uri="{FF2B5EF4-FFF2-40B4-BE49-F238E27FC236}">
                <a16:creationId xmlns:a16="http://schemas.microsoft.com/office/drawing/2014/main" id="{D139E421-33DA-410E-9901-2FD789817AF1}"/>
              </a:ext>
            </a:extLst>
          </p:cNvPr>
          <p:cNvPicPr>
            <a:picLocks noChangeAspect="1"/>
          </p:cNvPicPr>
          <p:nvPr/>
        </p:nvPicPr>
        <p:blipFill>
          <a:blip r:embed="rId2"/>
          <a:stretch>
            <a:fillRect/>
          </a:stretch>
        </p:blipFill>
        <p:spPr>
          <a:xfrm>
            <a:off x="1128132" y="2472981"/>
            <a:ext cx="2994102" cy="3361695"/>
          </a:xfrm>
          <a:prstGeom prst="rect">
            <a:avLst/>
          </a:prstGeom>
        </p:spPr>
      </p:pic>
      <p:pic>
        <p:nvPicPr>
          <p:cNvPr id="6" name="Immagine 6">
            <a:extLst>
              <a:ext uri="{FF2B5EF4-FFF2-40B4-BE49-F238E27FC236}">
                <a16:creationId xmlns:a16="http://schemas.microsoft.com/office/drawing/2014/main" id="{616F5756-34E6-44EF-9370-119D4FA5BF29}"/>
              </a:ext>
            </a:extLst>
          </p:cNvPr>
          <p:cNvPicPr>
            <a:picLocks noChangeAspect="1"/>
          </p:cNvPicPr>
          <p:nvPr/>
        </p:nvPicPr>
        <p:blipFill>
          <a:blip r:embed="rId3"/>
          <a:stretch>
            <a:fillRect/>
          </a:stretch>
        </p:blipFill>
        <p:spPr>
          <a:xfrm>
            <a:off x="7973332" y="2470566"/>
            <a:ext cx="3031273" cy="3399488"/>
          </a:xfrm>
          <a:prstGeom prst="rect">
            <a:avLst/>
          </a:prstGeom>
        </p:spPr>
      </p:pic>
      <p:sp>
        <p:nvSpPr>
          <p:cNvPr id="4" name="Rettangolo 3">
            <a:extLst>
              <a:ext uri="{FF2B5EF4-FFF2-40B4-BE49-F238E27FC236}">
                <a16:creationId xmlns:a16="http://schemas.microsoft.com/office/drawing/2014/main" id="{25BE275F-9E89-4F51-BFBF-817134DD8D5A}"/>
              </a:ext>
            </a:extLst>
          </p:cNvPr>
          <p:cNvSpPr/>
          <p:nvPr/>
        </p:nvSpPr>
        <p:spPr>
          <a:xfrm>
            <a:off x="8388004" y="5436980"/>
            <a:ext cx="1357922" cy="2442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40F3F65A-4164-4586-9FDD-A320DBE43835}"/>
              </a:ext>
            </a:extLst>
          </p:cNvPr>
          <p:cNvSpPr txBox="1"/>
          <p:nvPr/>
        </p:nvSpPr>
        <p:spPr>
          <a:xfrm>
            <a:off x="1016620" y="21967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Prima:</a:t>
            </a:r>
          </a:p>
        </p:txBody>
      </p:sp>
      <p:sp>
        <p:nvSpPr>
          <p:cNvPr id="12" name="CasellaDiTesto 11">
            <a:extLst>
              <a:ext uri="{FF2B5EF4-FFF2-40B4-BE49-F238E27FC236}">
                <a16:creationId xmlns:a16="http://schemas.microsoft.com/office/drawing/2014/main" id="{8538C05A-174D-4190-8993-C99E2926C492}"/>
              </a:ext>
            </a:extLst>
          </p:cNvPr>
          <p:cNvSpPr txBox="1"/>
          <p:nvPr/>
        </p:nvSpPr>
        <p:spPr>
          <a:xfrm>
            <a:off x="7874620" y="21689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Dopo:</a:t>
            </a:r>
          </a:p>
        </p:txBody>
      </p:sp>
      <p:pic>
        <p:nvPicPr>
          <p:cNvPr id="7" name="Picture 3" descr="Immagine che contiene testo, pianta&#10;&#10;Descrizione generata automaticamente">
            <a:extLst>
              <a:ext uri="{FF2B5EF4-FFF2-40B4-BE49-F238E27FC236}">
                <a16:creationId xmlns:a16="http://schemas.microsoft.com/office/drawing/2014/main" id="{F192A850-904D-4AC0-B0E0-92615F22C15B}"/>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8" name="CasellaDiTesto 7">
            <a:extLst>
              <a:ext uri="{FF2B5EF4-FFF2-40B4-BE49-F238E27FC236}">
                <a16:creationId xmlns:a16="http://schemas.microsoft.com/office/drawing/2014/main" id="{C53F42FB-79D0-4CAB-8DC2-0A893D5E54BD}"/>
              </a:ext>
            </a:extLst>
          </p:cNvPr>
          <p:cNvSpPr txBox="1"/>
          <p:nvPr/>
        </p:nvSpPr>
        <p:spPr>
          <a:xfrm>
            <a:off x="4720375" y="3215501"/>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latin typeface="Arial" panose="020B0604020202020204" pitchFamily="34" charset="0"/>
                <a:cs typeface="Arial" panose="020B0604020202020204" pitchFamily="34" charset="0"/>
              </a:rPr>
              <a:t>È stato inserito il bottone di piantumazione e cura sotto l'immagine dell'albero.</a:t>
            </a:r>
          </a:p>
        </p:txBody>
      </p:sp>
    </p:spTree>
    <p:extLst>
      <p:ext uri="{BB962C8B-B14F-4D97-AF65-F5344CB8AC3E}">
        <p14:creationId xmlns:p14="http://schemas.microsoft.com/office/powerpoint/2010/main" val="26518978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936214" y="-1829862"/>
            <a:ext cx="7732946" cy="5675736"/>
          </a:xfrm>
        </p:spPr>
        <p:txBody>
          <a:bodyPr anchor="b">
            <a:normAutofit/>
          </a:bodyPr>
          <a:lstStyle/>
          <a:p>
            <a:r>
              <a:rPr lang="it-IT" sz="7200">
                <a:ea typeface="+mj-lt"/>
                <a:cs typeface="+mj-lt"/>
              </a:rPr>
              <a:t>tecnica del Mago di </a:t>
            </a:r>
            <a:r>
              <a:rPr lang="it-IT" sz="7200" err="1">
                <a:ea typeface="+mj-lt"/>
                <a:cs typeface="+mj-lt"/>
              </a:rPr>
              <a:t>Oz</a:t>
            </a:r>
            <a:r>
              <a:rPr lang="it-IT" sz="7200">
                <a:ea typeface="+mj-lt"/>
                <a:cs typeface="+mj-lt"/>
              </a:rPr>
              <a:t> </a:t>
            </a:r>
            <a:endParaRPr lang="it-IT"/>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8" name="Immagine 10">
            <a:extLst>
              <a:ext uri="{FF2B5EF4-FFF2-40B4-BE49-F238E27FC236}">
                <a16:creationId xmlns:a16="http://schemas.microsoft.com/office/drawing/2014/main" id="{776F889F-7A1A-4178-9DF7-AEE552AA32E5}"/>
              </a:ext>
            </a:extLst>
          </p:cNvPr>
          <p:cNvPicPr>
            <a:picLocks noChangeAspect="1"/>
          </p:cNvPicPr>
          <p:nvPr/>
        </p:nvPicPr>
        <p:blipFill>
          <a:blip r:embed="rId2"/>
          <a:stretch>
            <a:fillRect/>
          </a:stretch>
        </p:blipFill>
        <p:spPr>
          <a:xfrm>
            <a:off x="7948962" y="2478272"/>
            <a:ext cx="2984809" cy="3304653"/>
          </a:xfrm>
          <a:prstGeom prst="rect">
            <a:avLst/>
          </a:prstGeom>
        </p:spPr>
      </p:pic>
      <p:sp>
        <p:nvSpPr>
          <p:cNvPr id="4" name="Rettangolo 3">
            <a:extLst>
              <a:ext uri="{FF2B5EF4-FFF2-40B4-BE49-F238E27FC236}">
                <a16:creationId xmlns:a16="http://schemas.microsoft.com/office/drawing/2014/main" id="{25BE275F-9E89-4F51-BFBF-817134DD8D5A}"/>
              </a:ext>
            </a:extLst>
          </p:cNvPr>
          <p:cNvSpPr/>
          <p:nvPr/>
        </p:nvSpPr>
        <p:spPr>
          <a:xfrm>
            <a:off x="8434468" y="3374004"/>
            <a:ext cx="623801" cy="2442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B4D507D5-7D8F-47F0-AF0D-EADBCC0A58DF}"/>
              </a:ext>
            </a:extLst>
          </p:cNvPr>
          <p:cNvSpPr txBox="1"/>
          <p:nvPr/>
        </p:nvSpPr>
        <p:spPr>
          <a:xfrm>
            <a:off x="1016620" y="21967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Prima:</a:t>
            </a:r>
          </a:p>
        </p:txBody>
      </p:sp>
      <p:sp>
        <p:nvSpPr>
          <p:cNvPr id="15" name="CasellaDiTesto 14">
            <a:extLst>
              <a:ext uri="{FF2B5EF4-FFF2-40B4-BE49-F238E27FC236}">
                <a16:creationId xmlns:a16="http://schemas.microsoft.com/office/drawing/2014/main" id="{2B3E606A-9279-4BC4-8043-D59109EF240B}"/>
              </a:ext>
            </a:extLst>
          </p:cNvPr>
          <p:cNvSpPr txBox="1"/>
          <p:nvPr/>
        </p:nvSpPr>
        <p:spPr>
          <a:xfrm>
            <a:off x="7874620" y="21689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Dopo:</a:t>
            </a:r>
          </a:p>
        </p:txBody>
      </p:sp>
      <p:pic>
        <p:nvPicPr>
          <p:cNvPr id="5" name="Picture 3" descr="Immagine che contiene testo, pianta&#10;&#10;Descrizione generata automaticamente">
            <a:extLst>
              <a:ext uri="{FF2B5EF4-FFF2-40B4-BE49-F238E27FC236}">
                <a16:creationId xmlns:a16="http://schemas.microsoft.com/office/drawing/2014/main" id="{A58CCDE5-CB54-419C-952E-5C0F095C270A}"/>
              </a:ext>
            </a:extLst>
          </p:cNvPr>
          <p:cNvPicPr>
            <a:picLocks noChangeAspect="1"/>
          </p:cNvPicPr>
          <p:nvPr/>
        </p:nvPicPr>
        <p:blipFill rotWithShape="1">
          <a:blip r:embed="rId3"/>
          <a:srcRect l="8965" r="10540" b="-2"/>
          <a:stretch/>
        </p:blipFill>
        <p:spPr>
          <a:xfrm>
            <a:off x="11361101" y="-4428"/>
            <a:ext cx="824178" cy="857121"/>
          </a:xfrm>
          <a:prstGeom prst="rect">
            <a:avLst/>
          </a:prstGeom>
        </p:spPr>
      </p:pic>
      <p:pic>
        <p:nvPicPr>
          <p:cNvPr id="6" name="Immagine 8">
            <a:extLst>
              <a:ext uri="{FF2B5EF4-FFF2-40B4-BE49-F238E27FC236}">
                <a16:creationId xmlns:a16="http://schemas.microsoft.com/office/drawing/2014/main" id="{86407D8C-62AC-46FD-B352-B05750A8949D}"/>
              </a:ext>
            </a:extLst>
          </p:cNvPr>
          <p:cNvPicPr>
            <a:picLocks noChangeAspect="1"/>
          </p:cNvPicPr>
          <p:nvPr/>
        </p:nvPicPr>
        <p:blipFill>
          <a:blip r:embed="rId4"/>
          <a:stretch>
            <a:fillRect/>
          </a:stretch>
        </p:blipFill>
        <p:spPr>
          <a:xfrm>
            <a:off x="1111623" y="2477680"/>
            <a:ext cx="2985247" cy="3301135"/>
          </a:xfrm>
          <a:prstGeom prst="rect">
            <a:avLst/>
          </a:prstGeom>
        </p:spPr>
      </p:pic>
      <p:sp>
        <p:nvSpPr>
          <p:cNvPr id="11" name="CasellaDiTesto 10">
            <a:extLst>
              <a:ext uri="{FF2B5EF4-FFF2-40B4-BE49-F238E27FC236}">
                <a16:creationId xmlns:a16="http://schemas.microsoft.com/office/drawing/2014/main" id="{79BED8A9-9B52-4013-8EA5-D1880C4B14B8}"/>
              </a:ext>
            </a:extLst>
          </p:cNvPr>
          <p:cNvSpPr txBox="1"/>
          <p:nvPr/>
        </p:nvSpPr>
        <p:spPr>
          <a:xfrm>
            <a:off x="4722876" y="3363687"/>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latin typeface="Arial" panose="020B0604020202020204" pitchFamily="34" charset="0"/>
                <a:cs typeface="Arial" panose="020B0604020202020204" pitchFamily="34" charset="0"/>
              </a:rPr>
              <a:t>Su richiesta dell'utente è stato aggiunto il bottone per tornare alla pagina precedente</a:t>
            </a:r>
            <a:r>
              <a:rPr lang="it-IT"/>
              <a:t>.</a:t>
            </a:r>
          </a:p>
        </p:txBody>
      </p:sp>
    </p:spTree>
    <p:extLst>
      <p:ext uri="{BB962C8B-B14F-4D97-AF65-F5344CB8AC3E}">
        <p14:creationId xmlns:p14="http://schemas.microsoft.com/office/powerpoint/2010/main" val="32229507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936214" y="-1829862"/>
            <a:ext cx="7732946" cy="5675736"/>
          </a:xfrm>
        </p:spPr>
        <p:txBody>
          <a:bodyPr anchor="b">
            <a:normAutofit/>
          </a:bodyPr>
          <a:lstStyle/>
          <a:p>
            <a:r>
              <a:rPr lang="it-IT" sz="7200">
                <a:ea typeface="+mj-lt"/>
                <a:cs typeface="+mj-lt"/>
              </a:rPr>
              <a:t>tecnica del Mago di </a:t>
            </a:r>
            <a:r>
              <a:rPr lang="it-IT" sz="7200" err="1">
                <a:ea typeface="+mj-lt"/>
                <a:cs typeface="+mj-lt"/>
              </a:rPr>
              <a:t>Oz</a:t>
            </a:r>
            <a:r>
              <a:rPr lang="it-IT" sz="7200">
                <a:ea typeface="+mj-lt"/>
                <a:cs typeface="+mj-lt"/>
              </a:rPr>
              <a:t> </a:t>
            </a:r>
            <a:endParaRPr lang="it-IT"/>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9" name="Immagine 9">
            <a:extLst>
              <a:ext uri="{FF2B5EF4-FFF2-40B4-BE49-F238E27FC236}">
                <a16:creationId xmlns:a16="http://schemas.microsoft.com/office/drawing/2014/main" id="{88BE7C1F-59DD-4F51-BBF3-C4BA86802DBF}"/>
              </a:ext>
            </a:extLst>
          </p:cNvPr>
          <p:cNvPicPr>
            <a:picLocks noChangeAspect="1"/>
          </p:cNvPicPr>
          <p:nvPr/>
        </p:nvPicPr>
        <p:blipFill>
          <a:blip r:embed="rId2"/>
          <a:stretch>
            <a:fillRect/>
          </a:stretch>
        </p:blipFill>
        <p:spPr>
          <a:xfrm>
            <a:off x="7986131" y="2481215"/>
            <a:ext cx="2994102" cy="3298763"/>
          </a:xfrm>
          <a:prstGeom prst="rect">
            <a:avLst/>
          </a:prstGeom>
        </p:spPr>
      </p:pic>
      <p:pic>
        <p:nvPicPr>
          <p:cNvPr id="10" name="Immagine 10" descr="Immagine che contiene testo&#10;&#10;Descrizione generata automaticamente">
            <a:extLst>
              <a:ext uri="{FF2B5EF4-FFF2-40B4-BE49-F238E27FC236}">
                <a16:creationId xmlns:a16="http://schemas.microsoft.com/office/drawing/2014/main" id="{C66DC1F1-A25D-4071-B9CC-9A05E6EC7E12}"/>
              </a:ext>
            </a:extLst>
          </p:cNvPr>
          <p:cNvPicPr>
            <a:picLocks noChangeAspect="1"/>
          </p:cNvPicPr>
          <p:nvPr/>
        </p:nvPicPr>
        <p:blipFill>
          <a:blip r:embed="rId3"/>
          <a:stretch>
            <a:fillRect/>
          </a:stretch>
        </p:blipFill>
        <p:spPr>
          <a:xfrm>
            <a:off x="1128132" y="2482240"/>
            <a:ext cx="2956931" cy="3296714"/>
          </a:xfrm>
          <a:prstGeom prst="rect">
            <a:avLst/>
          </a:prstGeom>
        </p:spPr>
      </p:pic>
      <p:sp>
        <p:nvSpPr>
          <p:cNvPr id="4" name="Rettangolo 3">
            <a:extLst>
              <a:ext uri="{FF2B5EF4-FFF2-40B4-BE49-F238E27FC236}">
                <a16:creationId xmlns:a16="http://schemas.microsoft.com/office/drawing/2014/main" id="{25BE275F-9E89-4F51-BFBF-817134DD8D5A}"/>
              </a:ext>
            </a:extLst>
          </p:cNvPr>
          <p:cNvSpPr/>
          <p:nvPr/>
        </p:nvSpPr>
        <p:spPr>
          <a:xfrm>
            <a:off x="9484540" y="2983712"/>
            <a:ext cx="623801" cy="2442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D537268-C987-4622-91C7-EB024DDE407B}"/>
              </a:ext>
            </a:extLst>
          </p:cNvPr>
          <p:cNvSpPr txBox="1"/>
          <p:nvPr/>
        </p:nvSpPr>
        <p:spPr>
          <a:xfrm>
            <a:off x="1016620" y="21967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Prima:</a:t>
            </a:r>
          </a:p>
        </p:txBody>
      </p:sp>
      <p:sp>
        <p:nvSpPr>
          <p:cNvPr id="14" name="CasellaDiTesto 13">
            <a:extLst>
              <a:ext uri="{FF2B5EF4-FFF2-40B4-BE49-F238E27FC236}">
                <a16:creationId xmlns:a16="http://schemas.microsoft.com/office/drawing/2014/main" id="{14FB648D-8E72-4056-8C7B-4A2AF9143A9A}"/>
              </a:ext>
            </a:extLst>
          </p:cNvPr>
          <p:cNvSpPr txBox="1"/>
          <p:nvPr/>
        </p:nvSpPr>
        <p:spPr>
          <a:xfrm>
            <a:off x="7874620" y="21689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Dopo:</a:t>
            </a:r>
          </a:p>
        </p:txBody>
      </p:sp>
      <p:pic>
        <p:nvPicPr>
          <p:cNvPr id="5" name="Picture 3" descr="Immagine che contiene testo, pianta&#10;&#10;Descrizione generata automaticamente">
            <a:extLst>
              <a:ext uri="{FF2B5EF4-FFF2-40B4-BE49-F238E27FC236}">
                <a16:creationId xmlns:a16="http://schemas.microsoft.com/office/drawing/2014/main" id="{195B839B-93B8-4DDC-89AB-F0D04AE57E1B}"/>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6" name="CasellaDiTesto 5">
            <a:extLst>
              <a:ext uri="{FF2B5EF4-FFF2-40B4-BE49-F238E27FC236}">
                <a16:creationId xmlns:a16="http://schemas.microsoft.com/office/drawing/2014/main" id="{3C79CC6B-C3D2-4085-81F2-B85979922EEF}"/>
              </a:ext>
            </a:extLst>
          </p:cNvPr>
          <p:cNvSpPr txBox="1"/>
          <p:nvPr/>
        </p:nvSpPr>
        <p:spPr>
          <a:xfrm>
            <a:off x="4722876" y="2983712"/>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a:latin typeface="Arial" panose="020B0604020202020204" pitchFamily="34" charset="0"/>
                <a:cs typeface="Arial" panose="020B0604020202020204" pitchFamily="34" charset="0"/>
              </a:rPr>
              <a:t>L'icona del carrello e dell'area utente sono stati aggiunti in tutte le pagine per dare all'utente la possibilità di accedere a determinate pagine in modo rapido.</a:t>
            </a:r>
          </a:p>
        </p:txBody>
      </p:sp>
    </p:spTree>
    <p:extLst>
      <p:ext uri="{BB962C8B-B14F-4D97-AF65-F5344CB8AC3E}">
        <p14:creationId xmlns:p14="http://schemas.microsoft.com/office/powerpoint/2010/main" val="2121876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2380402" y="-1829862"/>
            <a:ext cx="7428147" cy="5675736"/>
          </a:xfrm>
        </p:spPr>
        <p:txBody>
          <a:bodyPr anchor="b">
            <a:normAutofit/>
          </a:bodyPr>
          <a:lstStyle/>
          <a:p>
            <a:r>
              <a:rPr lang="it-IT" sz="7200">
                <a:ea typeface="+mj-lt"/>
                <a:cs typeface="+mj-lt"/>
              </a:rPr>
              <a:t>Prototipo finale interattivo</a:t>
            </a:r>
            <a:endParaRPr lang="it-IT" sz="7200"/>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9" name="Segnaposto contenuto 2">
            <a:extLst>
              <a:ext uri="{FF2B5EF4-FFF2-40B4-BE49-F238E27FC236}">
                <a16:creationId xmlns:a16="http://schemas.microsoft.com/office/drawing/2014/main" id="{89BCB751-519D-4ED3-A6EE-EE901E0589BB}"/>
              </a:ext>
            </a:extLst>
          </p:cNvPr>
          <p:cNvSpPr txBox="1">
            <a:spLocks/>
          </p:cNvSpPr>
          <p:nvPr/>
        </p:nvSpPr>
        <p:spPr>
          <a:xfrm>
            <a:off x="2010361" y="3005033"/>
            <a:ext cx="8142786" cy="2017607"/>
          </a:xfrm>
          <a:prstGeom prst="rect">
            <a:avLst/>
          </a:prstGeom>
        </p:spPr>
        <p:txBody>
          <a:bodyPr vert="horz" lIns="91440" tIns="45720" rIns="91440" bIns="45720" rtlCol="0" anchor="t">
            <a:normAutofit fontScale="25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it-IT" sz="9600">
                <a:latin typeface="Arial"/>
                <a:cs typeface="Arial"/>
              </a:rPr>
              <a:t>Tutto il team di sviluppo ha contribuito a realizzare un prototipo finale interattivo mediante il software «</a:t>
            </a:r>
            <a:r>
              <a:rPr lang="it-IT" sz="9600" err="1">
                <a:latin typeface="Arial"/>
                <a:cs typeface="Arial"/>
              </a:rPr>
              <a:t>Balsamiq</a:t>
            </a:r>
            <a:r>
              <a:rPr lang="it-IT" sz="9600">
                <a:latin typeface="Arial"/>
                <a:cs typeface="Arial"/>
              </a:rPr>
              <a:t>» e successivamente ha registrato un breve video per mostrare velocemente tutte le funzionalità del prototipo.</a:t>
            </a:r>
          </a:p>
          <a:p>
            <a:pPr>
              <a:buNone/>
            </a:pPr>
            <a:endParaRPr lang="it-IT">
              <a:latin typeface="The Hand Bold"/>
              <a:cs typeface="Arial"/>
            </a:endParaRPr>
          </a:p>
          <a:p>
            <a:pPr>
              <a:buNone/>
            </a:pPr>
            <a:endParaRPr lang="it-IT">
              <a:latin typeface="Arial"/>
            </a:endParaRPr>
          </a:p>
          <a:p>
            <a:pPr>
              <a:buNone/>
            </a:pPr>
            <a:endParaRPr lang="it-IT" b="1">
              <a:latin typeface="Arial"/>
              <a:ea typeface="+mn-lt"/>
              <a:cs typeface="Arial"/>
            </a:endParaRPr>
          </a:p>
          <a:p>
            <a:pPr>
              <a:buNone/>
            </a:pPr>
            <a:endParaRPr lang="it-IT">
              <a:latin typeface="Arial"/>
            </a:endParaRPr>
          </a:p>
          <a:p>
            <a:pPr marL="0" indent="0">
              <a:buNone/>
            </a:pPr>
            <a:endParaRPr lang="it-IT">
              <a:latin typeface="Arial"/>
              <a:ea typeface="+mn-lt"/>
              <a:cs typeface="Arial"/>
            </a:endParaRPr>
          </a:p>
        </p:txBody>
      </p:sp>
      <p:pic>
        <p:nvPicPr>
          <p:cNvPr id="4" name="Picture 3" descr="Immagine che contiene testo, pianta&#10;&#10;Descrizione generata automaticamente">
            <a:extLst>
              <a:ext uri="{FF2B5EF4-FFF2-40B4-BE49-F238E27FC236}">
                <a16:creationId xmlns:a16="http://schemas.microsoft.com/office/drawing/2014/main" id="{727623C9-0516-4768-9A75-F5E5E884FFB4}"/>
              </a:ext>
            </a:extLst>
          </p:cNvPr>
          <p:cNvPicPr>
            <a:picLocks noChangeAspect="1"/>
          </p:cNvPicPr>
          <p:nvPr/>
        </p:nvPicPr>
        <p:blipFill rotWithShape="1">
          <a:blip r:embed="rId2"/>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3438677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8" name="2021-05-28 23-17-24">
            <a:hlinkClick r:id="" action="ppaction://media"/>
            <a:extLst>
              <a:ext uri="{FF2B5EF4-FFF2-40B4-BE49-F238E27FC236}">
                <a16:creationId xmlns:a16="http://schemas.microsoft.com/office/drawing/2014/main" id="{A4297718-7569-41C3-B66F-81A6AE0121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 y="0"/>
            <a:ext cx="12192000" cy="6858000"/>
          </a:xfrm>
          <a:prstGeom prst="rect">
            <a:avLst/>
          </a:prstGeom>
        </p:spPr>
      </p:pic>
    </p:spTree>
    <p:extLst>
      <p:ext uri="{BB962C8B-B14F-4D97-AF65-F5344CB8AC3E}">
        <p14:creationId xmlns:p14="http://schemas.microsoft.com/office/powerpoint/2010/main" val="19783326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4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olo 6">
            <a:extLst>
              <a:ext uri="{FF2B5EF4-FFF2-40B4-BE49-F238E27FC236}">
                <a16:creationId xmlns:a16="http://schemas.microsoft.com/office/drawing/2014/main" id="{98F2BB95-533F-47C6-8652-F89F59BE5174}"/>
              </a:ext>
            </a:extLst>
          </p:cNvPr>
          <p:cNvSpPr>
            <a:spLocks noGrp="1"/>
          </p:cNvSpPr>
          <p:nvPr>
            <p:ph type="title"/>
          </p:nvPr>
        </p:nvSpPr>
        <p:spPr>
          <a:xfrm>
            <a:off x="836676" y="356247"/>
            <a:ext cx="10515600" cy="1325563"/>
          </a:xfrm>
        </p:spPr>
        <p:txBody>
          <a:bodyPr>
            <a:noAutofit/>
          </a:bodyPr>
          <a:lstStyle/>
          <a:p>
            <a:pPr algn="ctr"/>
            <a:r>
              <a:rPr lang="en-US" sz="7200" err="1"/>
              <a:t>Valutazione</a:t>
            </a:r>
            <a:r>
              <a:rPr lang="en-US" sz="7200"/>
              <a:t>: «Cognitive Walkthrough»</a:t>
            </a:r>
            <a:r>
              <a:rPr lang="it-IT" sz="7200">
                <a:ea typeface="+mj-lt"/>
                <a:cs typeface="+mj-lt"/>
              </a:rPr>
              <a:t> </a:t>
            </a:r>
            <a:endParaRPr lang="it-IT" sz="7200"/>
          </a:p>
        </p:txBody>
      </p:sp>
      <p:sp>
        <p:nvSpPr>
          <p:cNvPr id="8" name="CasellaDiTesto 7">
            <a:extLst>
              <a:ext uri="{FF2B5EF4-FFF2-40B4-BE49-F238E27FC236}">
                <a16:creationId xmlns:a16="http://schemas.microsoft.com/office/drawing/2014/main" id="{7C65C227-2649-4D66-8ACD-CCBD69CCB67A}"/>
              </a:ext>
            </a:extLst>
          </p:cNvPr>
          <p:cNvSpPr txBox="1"/>
          <p:nvPr/>
        </p:nvSpPr>
        <p:spPr>
          <a:xfrm>
            <a:off x="2477786" y="2104007"/>
            <a:ext cx="7207935" cy="369332"/>
          </a:xfrm>
          <a:prstGeom prst="rect">
            <a:avLst/>
          </a:prstGeom>
          <a:noFill/>
        </p:spPr>
        <p:txBody>
          <a:bodyPr wrap="none" rtlCol="0">
            <a:spAutoFit/>
          </a:bodyPr>
          <a:lstStyle/>
          <a:p>
            <a:pPr algn="ctr"/>
            <a:r>
              <a:rPr lang="it-IT">
                <a:latin typeface="Arial" panose="020B0604020202020204" pitchFamily="34" charset="0"/>
                <a:cs typeface="Arial" panose="020B0604020202020204" pitchFamily="34" charset="0"/>
              </a:rPr>
              <a:t>Valuta quanto il design supporta l’utente nell’apprendimento dei task;</a:t>
            </a:r>
          </a:p>
        </p:txBody>
      </p:sp>
      <p:sp>
        <p:nvSpPr>
          <p:cNvPr id="20" name="CasellaDiTesto 19">
            <a:extLst>
              <a:ext uri="{FF2B5EF4-FFF2-40B4-BE49-F238E27FC236}">
                <a16:creationId xmlns:a16="http://schemas.microsoft.com/office/drawing/2014/main" id="{8DB45C99-41BD-499A-A38D-D35D6264224B}"/>
              </a:ext>
            </a:extLst>
          </p:cNvPr>
          <p:cNvSpPr txBox="1"/>
          <p:nvPr/>
        </p:nvSpPr>
        <p:spPr>
          <a:xfrm>
            <a:off x="836676" y="2898718"/>
            <a:ext cx="5462509" cy="923330"/>
          </a:xfrm>
          <a:prstGeom prst="rect">
            <a:avLst/>
          </a:prstGeom>
          <a:noFill/>
        </p:spPr>
        <p:txBody>
          <a:bodyPr wrap="square" rtlCol="0">
            <a:spAutoFit/>
          </a:bodyPr>
          <a:lstStyle/>
          <a:p>
            <a:pPr algn="ctr"/>
            <a:r>
              <a:rPr lang="it-IT">
                <a:solidFill>
                  <a:schemeClr val="tx1"/>
                </a:solidFill>
                <a:latin typeface="Arial" panose="020B0604020202020204" pitchFamily="34" charset="0"/>
                <a:cs typeface="Arial" panose="020B0604020202020204" pitchFamily="34" charset="0"/>
              </a:rPr>
              <a:t>Grazie alla tecnica del «Cognitive </a:t>
            </a:r>
            <a:r>
              <a:rPr lang="it-IT" err="1">
                <a:solidFill>
                  <a:schemeClr val="tx1"/>
                </a:solidFill>
                <a:latin typeface="Arial" panose="020B0604020202020204" pitchFamily="34" charset="0"/>
                <a:cs typeface="Arial" panose="020B0604020202020204" pitchFamily="34" charset="0"/>
              </a:rPr>
              <a:t>Walkthrough</a:t>
            </a:r>
            <a:r>
              <a:rPr lang="it-IT">
                <a:solidFill>
                  <a:schemeClr val="tx1"/>
                </a:solidFill>
                <a:latin typeface="Arial" panose="020B0604020202020204" pitchFamily="34" charset="0"/>
                <a:cs typeface="Arial" panose="020B0604020202020204" pitchFamily="34" charset="0"/>
              </a:rPr>
              <a:t>» siamo riusciti a testare il sistema risalendo ad alcuni problemi di usabilità come ad esempio:</a:t>
            </a:r>
            <a:endParaRPr lang="it-IT">
              <a:latin typeface="Arial" panose="020B0604020202020204" pitchFamily="34" charset="0"/>
              <a:cs typeface="Arial" panose="020B0604020202020204" pitchFamily="34" charset="0"/>
            </a:endParaRPr>
          </a:p>
        </p:txBody>
      </p:sp>
      <p:sp>
        <p:nvSpPr>
          <p:cNvPr id="26" name="CasellaDiTesto 25">
            <a:extLst>
              <a:ext uri="{FF2B5EF4-FFF2-40B4-BE49-F238E27FC236}">
                <a16:creationId xmlns:a16="http://schemas.microsoft.com/office/drawing/2014/main" id="{730A356F-3B65-4849-86CF-25D7C3A72DC4}"/>
              </a:ext>
            </a:extLst>
          </p:cNvPr>
          <p:cNvSpPr txBox="1"/>
          <p:nvPr/>
        </p:nvSpPr>
        <p:spPr>
          <a:xfrm>
            <a:off x="6416430" y="2676502"/>
            <a:ext cx="5462509" cy="3416320"/>
          </a:xfrm>
          <a:prstGeom prst="rect">
            <a:avLst/>
          </a:prstGeom>
          <a:noFill/>
        </p:spPr>
        <p:txBody>
          <a:bodyPr wrap="square" rtlCol="0">
            <a:spAutoFit/>
          </a:bodyPr>
          <a:lstStyle/>
          <a:p>
            <a:pPr algn="ctr"/>
            <a:r>
              <a:rPr lang="it-IT" sz="2000" b="1">
                <a:latin typeface="Arial" panose="020B0604020202020204" pitchFamily="34" charset="0"/>
                <a:cs typeface="Arial" panose="020B0604020202020204" pitchFamily="34" charset="0"/>
              </a:rPr>
              <a:t>Task - Geolocalizzazione degli alberi</a:t>
            </a:r>
          </a:p>
          <a:p>
            <a:pPr algn="ctr"/>
            <a:r>
              <a:rPr lang="it-IT">
                <a:latin typeface="Arial" panose="020B0604020202020204" pitchFamily="34" charset="0"/>
                <a:cs typeface="Arial" panose="020B0604020202020204" pitchFamily="34" charset="0"/>
              </a:rPr>
              <a:t> Per l’utente non era evidente il modo in cui proseguire per il task «Geolocalizzazione degli alberi» partendo dall’apposita pagina dedicata alla geolocalizzazione. Infatti, l’utente dovrebbe intuire da sé che per poter completare il task deve interagire con la mappa cliccando sull’area interessata. Inoltre, l’utente potrebbe avere difficoltà nell’interagire con la mappa in quanto non viene specificato il nome dell’area selezionata e non si ha la possibilità di poter zoomare eventualmente sulla mappa.</a:t>
            </a:r>
          </a:p>
        </p:txBody>
      </p:sp>
      <p:pic>
        <p:nvPicPr>
          <p:cNvPr id="2" name="Picture 3" descr="Immagine che contiene testo, pianta&#10;&#10;Descrizione generata automaticamente">
            <a:extLst>
              <a:ext uri="{FF2B5EF4-FFF2-40B4-BE49-F238E27FC236}">
                <a16:creationId xmlns:a16="http://schemas.microsoft.com/office/drawing/2014/main" id="{FC3B8613-994B-4681-BFAC-474BF3760658}"/>
              </a:ext>
            </a:extLst>
          </p:cNvPr>
          <p:cNvPicPr>
            <a:picLocks noChangeAspect="1"/>
          </p:cNvPicPr>
          <p:nvPr/>
        </p:nvPicPr>
        <p:blipFill rotWithShape="1">
          <a:blip r:embed="rId3"/>
          <a:srcRect l="8965" r="10540" b="-2"/>
          <a:stretch/>
        </p:blipFill>
        <p:spPr>
          <a:xfrm>
            <a:off x="11361101" y="-4428"/>
            <a:ext cx="824178" cy="857121"/>
          </a:xfrm>
          <a:prstGeom prst="rect">
            <a:avLst/>
          </a:prstGeom>
        </p:spPr>
      </p:pic>
      <p:sp>
        <p:nvSpPr>
          <p:cNvPr id="10" name="CasellaDiTesto 9">
            <a:extLst>
              <a:ext uri="{FF2B5EF4-FFF2-40B4-BE49-F238E27FC236}">
                <a16:creationId xmlns:a16="http://schemas.microsoft.com/office/drawing/2014/main" id="{8039F7C2-46C3-4146-8507-7368F779AB8F}"/>
              </a:ext>
            </a:extLst>
          </p:cNvPr>
          <p:cNvSpPr txBox="1"/>
          <p:nvPr/>
        </p:nvSpPr>
        <p:spPr>
          <a:xfrm>
            <a:off x="836675" y="4031973"/>
            <a:ext cx="5462509" cy="2616101"/>
          </a:xfrm>
          <a:prstGeom prst="rect">
            <a:avLst/>
          </a:prstGeom>
          <a:noFill/>
        </p:spPr>
        <p:txBody>
          <a:bodyPr wrap="square" rtlCol="0">
            <a:spAutoFit/>
          </a:bodyPr>
          <a:lstStyle/>
          <a:p>
            <a:pPr algn="ctr"/>
            <a:r>
              <a:rPr lang="it-IT" sz="2000" b="1">
                <a:latin typeface="Arial" panose="020B0604020202020204" pitchFamily="34" charset="0"/>
                <a:cs typeface="Arial" panose="020B0604020202020204" pitchFamily="34" charset="0"/>
              </a:rPr>
              <a:t>Task - Calcolo CO2 emessa</a:t>
            </a:r>
          </a:p>
          <a:p>
            <a:pPr algn="ctr"/>
            <a:r>
              <a:rPr lang="it-IT">
                <a:latin typeface="Arial" panose="020B0604020202020204" pitchFamily="34" charset="0"/>
                <a:cs typeface="Arial" panose="020B0604020202020204" pitchFamily="34" charset="0"/>
              </a:rPr>
              <a:t>Per l’utente non era evidente il modo in cui proseguire per il task «Calcolo CO</a:t>
            </a:r>
            <a:r>
              <a:rPr lang="it-IT" sz="1000">
                <a:latin typeface="Arial" panose="020B0604020202020204" pitchFamily="34" charset="0"/>
                <a:cs typeface="Arial" panose="020B0604020202020204" pitchFamily="34" charset="0"/>
              </a:rPr>
              <a:t>2 </a:t>
            </a:r>
            <a:r>
              <a:rPr lang="it-IT">
                <a:latin typeface="Arial" panose="020B0604020202020204" pitchFamily="34" charset="0"/>
                <a:cs typeface="Arial" panose="020B0604020202020204" pitchFamily="34" charset="0"/>
              </a:rPr>
              <a:t> emessa». Infatti, nella pagina dedicata al calcolo della CO</a:t>
            </a:r>
            <a:r>
              <a:rPr lang="it-IT" sz="1000">
                <a:latin typeface="Arial" panose="020B0604020202020204" pitchFamily="34" charset="0"/>
                <a:cs typeface="Arial" panose="020B0604020202020204" pitchFamily="34" charset="0"/>
              </a:rPr>
              <a:t>2 </a:t>
            </a:r>
            <a:r>
              <a:rPr lang="it-IT">
                <a:latin typeface="Arial" panose="020B0604020202020204" pitchFamily="34" charset="0"/>
                <a:cs typeface="Arial" panose="020B0604020202020204" pitchFamily="34" charset="0"/>
              </a:rPr>
              <a:t>emessa, nonostante sia ben visibile la possibilità di cambiare il valore relativo alla quantità da inserire, non è specificata l’unità di misura relativa a quel valore e quindi l’utente potrebbe non aver ben chiara l’azione giusta da compiere. </a:t>
            </a:r>
          </a:p>
        </p:txBody>
      </p:sp>
    </p:spTree>
    <p:extLst>
      <p:ext uri="{BB962C8B-B14F-4D97-AF65-F5344CB8AC3E}">
        <p14:creationId xmlns:p14="http://schemas.microsoft.com/office/powerpoint/2010/main" val="26249857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654296" y="329184"/>
            <a:ext cx="6894576" cy="1783080"/>
          </a:xfrm>
        </p:spPr>
        <p:txBody>
          <a:bodyPr anchor="b">
            <a:normAutofit/>
          </a:bodyPr>
          <a:lstStyle/>
          <a:p>
            <a:r>
              <a:rPr lang="it-IT" sz="7200"/>
              <a:t>Il problema </a:t>
            </a:r>
          </a:p>
        </p:txBody>
      </p:sp>
      <p:pic>
        <p:nvPicPr>
          <p:cNvPr id="4" name="Immagine 5" descr="Immagine che contiene cielo, erba, esterni, natura&#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3474" r="24130"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erba, esterni, verde, campo&#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8257" r="10592" b="-1"/>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467390" y="2620360"/>
            <a:ext cx="6883993" cy="2076281"/>
          </a:xfrm>
        </p:spPr>
        <p:txBody>
          <a:bodyPr vert="horz" lIns="91440" tIns="45720" rIns="91440" bIns="45720" rtlCol="0" anchor="t">
            <a:normAutofit/>
          </a:bodyPr>
          <a:lstStyle/>
          <a:p>
            <a:pPr>
              <a:buNone/>
            </a:pPr>
            <a:r>
              <a:rPr lang="it-IT">
                <a:latin typeface="Arial"/>
                <a:ea typeface="+mn-lt"/>
                <a:cs typeface="+mn-lt"/>
              </a:rPr>
              <a:t>Questi, che ormai non sono più piccoli problemi, richiedono un grosso impegno da parte di esperti, volontari e membri di diverse associazioni. </a:t>
            </a:r>
            <a:endParaRPr lang="it-IT"/>
          </a:p>
          <a:p>
            <a:pPr>
              <a:buNone/>
            </a:pPr>
            <a:endParaRPr lang="it-IT">
              <a:latin typeface="Arial"/>
            </a:endParaRPr>
          </a:p>
          <a:p>
            <a:pPr marL="0" indent="0">
              <a:buNone/>
            </a:pPr>
            <a:endParaRPr lang="it-IT">
              <a:latin typeface="Arial"/>
            </a:endParaRPr>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5" name="CasellaDiTesto 4">
            <a:extLst>
              <a:ext uri="{FF2B5EF4-FFF2-40B4-BE49-F238E27FC236}">
                <a16:creationId xmlns:a16="http://schemas.microsoft.com/office/drawing/2014/main" id="{7482AE08-0D7C-4DBC-8FE6-12EF6786B295}"/>
              </a:ext>
            </a:extLst>
          </p:cNvPr>
          <p:cNvSpPr txBox="1"/>
          <p:nvPr/>
        </p:nvSpPr>
        <p:spPr>
          <a:xfrm>
            <a:off x="4470400" y="4946650"/>
            <a:ext cx="7738532"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a:latin typeface="Arial"/>
                <a:cs typeface="Arial"/>
              </a:rPr>
              <a:t>È da  ritenere necessaria una campagna di sensibilizzazione che coinvolga un numero superiore di persone appartenenti a diverse  fasce d’età.</a:t>
            </a:r>
            <a:endParaRPr lang="it-IT" sz="2800"/>
          </a:p>
          <a:p>
            <a:pPr algn="l"/>
            <a:endParaRPr lang="it-IT"/>
          </a:p>
        </p:txBody>
      </p:sp>
    </p:spTree>
    <p:extLst>
      <p:ext uri="{BB962C8B-B14F-4D97-AF65-F5344CB8AC3E}">
        <p14:creationId xmlns:p14="http://schemas.microsoft.com/office/powerpoint/2010/main" val="28451194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olo 6">
            <a:extLst>
              <a:ext uri="{FF2B5EF4-FFF2-40B4-BE49-F238E27FC236}">
                <a16:creationId xmlns:a16="http://schemas.microsoft.com/office/drawing/2014/main" id="{98F2BB95-533F-47C6-8652-F89F59BE5174}"/>
              </a:ext>
            </a:extLst>
          </p:cNvPr>
          <p:cNvSpPr>
            <a:spLocks noGrp="1"/>
          </p:cNvSpPr>
          <p:nvPr>
            <p:ph type="title"/>
          </p:nvPr>
        </p:nvSpPr>
        <p:spPr>
          <a:xfrm>
            <a:off x="836676" y="356247"/>
            <a:ext cx="10515600" cy="1325563"/>
          </a:xfrm>
        </p:spPr>
        <p:txBody>
          <a:bodyPr>
            <a:noAutofit/>
          </a:bodyPr>
          <a:lstStyle/>
          <a:p>
            <a:pPr algn="ctr"/>
            <a:r>
              <a:rPr lang="en-US" sz="7200" err="1"/>
              <a:t>Valutazione</a:t>
            </a:r>
            <a:r>
              <a:rPr lang="en-US" sz="7200"/>
              <a:t>: «Cognitive Walkthrough»</a:t>
            </a:r>
            <a:r>
              <a:rPr lang="it-IT" sz="7200">
                <a:ea typeface="+mj-lt"/>
                <a:cs typeface="+mj-lt"/>
              </a:rPr>
              <a:t> </a:t>
            </a:r>
            <a:endParaRPr lang="it-IT" sz="7200"/>
          </a:p>
        </p:txBody>
      </p:sp>
      <p:sp>
        <p:nvSpPr>
          <p:cNvPr id="20" name="CasellaDiTesto 19">
            <a:extLst>
              <a:ext uri="{FF2B5EF4-FFF2-40B4-BE49-F238E27FC236}">
                <a16:creationId xmlns:a16="http://schemas.microsoft.com/office/drawing/2014/main" id="{8DB45C99-41BD-499A-A38D-D35D6264224B}"/>
              </a:ext>
            </a:extLst>
          </p:cNvPr>
          <p:cNvSpPr txBox="1"/>
          <p:nvPr/>
        </p:nvSpPr>
        <p:spPr>
          <a:xfrm>
            <a:off x="572494" y="1885512"/>
            <a:ext cx="5462509" cy="2646878"/>
          </a:xfrm>
          <a:prstGeom prst="rect">
            <a:avLst/>
          </a:prstGeom>
          <a:noFill/>
        </p:spPr>
        <p:txBody>
          <a:bodyPr wrap="square" rtlCol="0">
            <a:spAutoFit/>
          </a:bodyPr>
          <a:lstStyle/>
          <a:p>
            <a:pPr algn="ctr"/>
            <a:r>
              <a:rPr lang="it-IT" sz="2000" b="1">
                <a:latin typeface="Arial" panose="020B0604020202020204" pitchFamily="34" charset="0"/>
                <a:cs typeface="Arial" panose="020B0604020202020204" pitchFamily="34" charset="0"/>
              </a:rPr>
              <a:t>Task – Aggiornamento sulle condizioni degli alberi</a:t>
            </a:r>
          </a:p>
          <a:p>
            <a:pPr algn="ctr"/>
            <a:r>
              <a:rPr lang="it-IT">
                <a:latin typeface="Arial" panose="020B0604020202020204" pitchFamily="34" charset="0"/>
                <a:cs typeface="Arial" panose="020B0604020202020204" pitchFamily="34" charset="0"/>
              </a:rPr>
              <a:t>Per l’utente non era evidente il modo in cui proseguire per il task «Aggiornamento sulle condizione degli alberi» partendo dalla homepage. Infatti, dovrebbe basarsi sulle sue esperienza personali e intuizioni in modo da capire che per continuare il task avrebbe dovuto accedere all’area personale cliccando sull’apposita icona.</a:t>
            </a:r>
          </a:p>
        </p:txBody>
      </p:sp>
      <p:sp>
        <p:nvSpPr>
          <p:cNvPr id="9" name="CasellaDiTesto 8">
            <a:extLst>
              <a:ext uri="{FF2B5EF4-FFF2-40B4-BE49-F238E27FC236}">
                <a16:creationId xmlns:a16="http://schemas.microsoft.com/office/drawing/2014/main" id="{5BD85065-AE7A-49A8-A59E-D3B6C7B7DDF4}"/>
              </a:ext>
            </a:extLst>
          </p:cNvPr>
          <p:cNvSpPr txBox="1"/>
          <p:nvPr/>
        </p:nvSpPr>
        <p:spPr>
          <a:xfrm>
            <a:off x="2777759" y="4513196"/>
            <a:ext cx="6633433" cy="2369880"/>
          </a:xfrm>
          <a:prstGeom prst="rect">
            <a:avLst/>
          </a:prstGeom>
          <a:noFill/>
        </p:spPr>
        <p:txBody>
          <a:bodyPr wrap="square" rtlCol="0">
            <a:spAutoFit/>
          </a:bodyPr>
          <a:lstStyle/>
          <a:p>
            <a:pPr algn="ctr"/>
            <a:r>
              <a:rPr lang="it-IT" sz="2000" b="1">
                <a:latin typeface="Arial" panose="020B0604020202020204" pitchFamily="34" charset="0"/>
                <a:cs typeface="Arial" panose="020B0604020202020204" pitchFamily="34" charset="0"/>
              </a:rPr>
              <a:t>Task - Formazione sulle tecniche di piantumazione e cura degli alberi</a:t>
            </a:r>
          </a:p>
          <a:p>
            <a:pPr algn="ctr"/>
            <a:r>
              <a:rPr lang="it-IT">
                <a:latin typeface="Arial" panose="020B0604020202020204" pitchFamily="34" charset="0"/>
                <a:cs typeface="Arial" panose="020B0604020202020204" pitchFamily="34" charset="0"/>
              </a:rPr>
              <a:t>Per l’utente non era evidente il modo in cui proseguire per il task «Formazione sulle tecniche di piantumazione e cura degli alberi» partendo dalla homepage. Infatti, dovrebbe basarsi sulle sue esperienza personali e intuizioni in modo da capire che per continuare il task avrebbe dovuto accedere all’area personale cliccando sull’apposita icona.</a:t>
            </a:r>
          </a:p>
        </p:txBody>
      </p:sp>
      <p:pic>
        <p:nvPicPr>
          <p:cNvPr id="2" name="Picture 3" descr="Immagine che contiene testo, pianta&#10;&#10;Descrizione generata automaticamente">
            <a:extLst>
              <a:ext uri="{FF2B5EF4-FFF2-40B4-BE49-F238E27FC236}">
                <a16:creationId xmlns:a16="http://schemas.microsoft.com/office/drawing/2014/main" id="{87757604-89CD-4626-8A8E-4227650A3918}"/>
              </a:ext>
            </a:extLst>
          </p:cNvPr>
          <p:cNvPicPr>
            <a:picLocks noChangeAspect="1"/>
          </p:cNvPicPr>
          <p:nvPr/>
        </p:nvPicPr>
        <p:blipFill rotWithShape="1">
          <a:blip r:embed="rId3"/>
          <a:srcRect l="8965" r="10540" b="-2"/>
          <a:stretch/>
        </p:blipFill>
        <p:spPr>
          <a:xfrm>
            <a:off x="11361101" y="-4428"/>
            <a:ext cx="824178" cy="857121"/>
          </a:xfrm>
          <a:prstGeom prst="rect">
            <a:avLst/>
          </a:prstGeom>
        </p:spPr>
      </p:pic>
      <p:sp>
        <p:nvSpPr>
          <p:cNvPr id="10" name="CasellaDiTesto 9">
            <a:extLst>
              <a:ext uri="{FF2B5EF4-FFF2-40B4-BE49-F238E27FC236}">
                <a16:creationId xmlns:a16="http://schemas.microsoft.com/office/drawing/2014/main" id="{7EA07AA2-5DB1-4991-8991-6649006C88DB}"/>
              </a:ext>
            </a:extLst>
          </p:cNvPr>
          <p:cNvSpPr txBox="1"/>
          <p:nvPr/>
        </p:nvSpPr>
        <p:spPr>
          <a:xfrm>
            <a:off x="6380723" y="1970624"/>
            <a:ext cx="5462509" cy="2062103"/>
          </a:xfrm>
          <a:prstGeom prst="rect">
            <a:avLst/>
          </a:prstGeom>
          <a:noFill/>
        </p:spPr>
        <p:txBody>
          <a:bodyPr wrap="square" rtlCol="0">
            <a:spAutoFit/>
          </a:bodyPr>
          <a:lstStyle/>
          <a:p>
            <a:pPr algn="ctr"/>
            <a:r>
              <a:rPr lang="it-IT" sz="2000" b="1">
                <a:latin typeface="Arial" panose="020B0604020202020204" pitchFamily="34" charset="0"/>
                <a:cs typeface="Arial" panose="020B0604020202020204" pitchFamily="34" charset="0"/>
              </a:rPr>
              <a:t>Task - Monitoraggio CO2</a:t>
            </a:r>
          </a:p>
          <a:p>
            <a:pPr algn="ctr"/>
            <a:r>
              <a:rPr lang="it-IT">
                <a:latin typeface="Arial" panose="020B0604020202020204" pitchFamily="34" charset="0"/>
                <a:cs typeface="Arial" panose="020B0604020202020204" pitchFamily="34" charset="0"/>
              </a:rPr>
              <a:t>Per l’utente non era evidente il modo in cui proseguire per il task «Monitoraggio CO</a:t>
            </a:r>
            <a:r>
              <a:rPr lang="it-IT" sz="1000">
                <a:latin typeface="Arial" panose="020B0604020202020204" pitchFamily="34" charset="0"/>
                <a:cs typeface="Arial" panose="020B0604020202020204" pitchFamily="34" charset="0"/>
              </a:rPr>
              <a:t>2</a:t>
            </a:r>
            <a:r>
              <a:rPr lang="it-IT">
                <a:latin typeface="Arial" panose="020B0604020202020204" pitchFamily="34" charset="0"/>
                <a:cs typeface="Arial" panose="020B0604020202020204" pitchFamily="34" charset="0"/>
              </a:rPr>
              <a:t>» partendo dalla homepage. Infatti, dovrebbe basarsi sulle sue esperienza personali e intuizioni in modo da capire che per continuare il task avrebbe dovuto accedere all’area personale cliccando sull’apposita icona.</a:t>
            </a:r>
          </a:p>
        </p:txBody>
      </p:sp>
    </p:spTree>
    <p:extLst>
      <p:ext uri="{BB962C8B-B14F-4D97-AF65-F5344CB8AC3E}">
        <p14:creationId xmlns:p14="http://schemas.microsoft.com/office/powerpoint/2010/main" val="17935963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olo 6">
            <a:extLst>
              <a:ext uri="{FF2B5EF4-FFF2-40B4-BE49-F238E27FC236}">
                <a16:creationId xmlns:a16="http://schemas.microsoft.com/office/drawing/2014/main" id="{98F2BB95-533F-47C6-8652-F89F59BE5174}"/>
              </a:ext>
            </a:extLst>
          </p:cNvPr>
          <p:cNvSpPr>
            <a:spLocks noGrp="1"/>
          </p:cNvSpPr>
          <p:nvPr>
            <p:ph type="title"/>
          </p:nvPr>
        </p:nvSpPr>
        <p:spPr>
          <a:xfrm>
            <a:off x="836676" y="356247"/>
            <a:ext cx="10515600" cy="1325563"/>
          </a:xfrm>
        </p:spPr>
        <p:txBody>
          <a:bodyPr>
            <a:noAutofit/>
          </a:bodyPr>
          <a:lstStyle/>
          <a:p>
            <a:pPr algn="ctr"/>
            <a:r>
              <a:rPr lang="it-IT" sz="7200"/>
              <a:t>Lista delle modifiche da effettuare</a:t>
            </a:r>
          </a:p>
        </p:txBody>
      </p:sp>
      <p:sp>
        <p:nvSpPr>
          <p:cNvPr id="2" name="CasellaDiTesto 1">
            <a:extLst>
              <a:ext uri="{FF2B5EF4-FFF2-40B4-BE49-F238E27FC236}">
                <a16:creationId xmlns:a16="http://schemas.microsoft.com/office/drawing/2014/main" id="{CCB195AD-3A92-49F2-905D-B109D505CFF7}"/>
              </a:ext>
            </a:extLst>
          </p:cNvPr>
          <p:cNvSpPr txBox="1"/>
          <p:nvPr/>
        </p:nvSpPr>
        <p:spPr>
          <a:xfrm>
            <a:off x="1480391" y="2292429"/>
            <a:ext cx="9202725" cy="923330"/>
          </a:xfrm>
          <a:prstGeom prst="rect">
            <a:avLst/>
          </a:prstGeom>
          <a:noFill/>
        </p:spPr>
        <p:txBody>
          <a:bodyPr wrap="square" rtlCol="0">
            <a:spAutoFit/>
          </a:bodyPr>
          <a:lstStyle/>
          <a:p>
            <a:r>
              <a:rPr lang="it-IT" sz="1800">
                <a:solidFill>
                  <a:srgbClr val="000000"/>
                </a:solidFill>
                <a:effectLst/>
                <a:latin typeface="Arial" panose="020B0604020202020204" pitchFamily="34" charset="0"/>
                <a:ea typeface="Lucida Bright" panose="02040602050505020304" pitchFamily="18" charset="0"/>
                <a:cs typeface="Arial" panose="020B0604020202020204" pitchFamily="34" charset="0"/>
              </a:rPr>
              <a:t>Dopo aver valutato il prototipo e aver analizzato le difficoltà e i feedback dell’utente abbiamo individuato diverse possibili modifiche da apportare pima dell’implementazione:</a:t>
            </a:r>
          </a:p>
          <a:p>
            <a:endParaRPr lang="it-IT">
              <a:latin typeface="Arial" panose="020B0604020202020204" pitchFamily="34" charset="0"/>
              <a:cs typeface="Arial" panose="020B0604020202020204" pitchFamily="34" charset="0"/>
            </a:endParaRPr>
          </a:p>
        </p:txBody>
      </p:sp>
      <p:pic>
        <p:nvPicPr>
          <p:cNvPr id="6" name="Immagine 5">
            <a:extLst>
              <a:ext uri="{FF2B5EF4-FFF2-40B4-BE49-F238E27FC236}">
                <a16:creationId xmlns:a16="http://schemas.microsoft.com/office/drawing/2014/main" id="{EE34FBFF-80B3-40AF-94D1-383E873FE11A}"/>
              </a:ext>
            </a:extLst>
          </p:cNvPr>
          <p:cNvPicPr>
            <a:picLocks noChangeAspect="1"/>
          </p:cNvPicPr>
          <p:nvPr/>
        </p:nvPicPr>
        <p:blipFill>
          <a:blip r:embed="rId3"/>
          <a:stretch>
            <a:fillRect/>
          </a:stretch>
        </p:blipFill>
        <p:spPr>
          <a:xfrm>
            <a:off x="2844581" y="3243833"/>
            <a:ext cx="6502838" cy="3290192"/>
          </a:xfrm>
          <a:prstGeom prst="rect">
            <a:avLst/>
          </a:prstGeom>
        </p:spPr>
      </p:pic>
      <p:pic>
        <p:nvPicPr>
          <p:cNvPr id="3" name="Picture 3" descr="Immagine che contiene testo, pianta&#10;&#10;Descrizione generata automaticamente">
            <a:extLst>
              <a:ext uri="{FF2B5EF4-FFF2-40B4-BE49-F238E27FC236}">
                <a16:creationId xmlns:a16="http://schemas.microsoft.com/office/drawing/2014/main" id="{96472A01-CE5B-4240-A3F3-E71EAC7E0480}"/>
              </a:ext>
            </a:extLst>
          </p:cNvPr>
          <p:cNvPicPr>
            <a:picLocks noChangeAspect="1"/>
          </p:cNvPicPr>
          <p:nvPr/>
        </p:nvPicPr>
        <p:blipFill rotWithShape="1">
          <a:blip r:embed="rId4"/>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19921887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137543" y="-2018222"/>
            <a:ext cx="3913866" cy="5675736"/>
          </a:xfrm>
        </p:spPr>
        <p:txBody>
          <a:bodyPr anchor="b">
            <a:normAutofit/>
          </a:bodyPr>
          <a:lstStyle/>
          <a:p>
            <a:r>
              <a:rPr lang="it-IT" sz="7200">
                <a:ea typeface="+mj-lt"/>
                <a:cs typeface="+mj-lt"/>
              </a:rPr>
              <a:t>Design pattern</a:t>
            </a:r>
            <a:endParaRPr lang="it-IT" sz="7200"/>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9" name="Segnaposto contenuto 2">
            <a:extLst>
              <a:ext uri="{FF2B5EF4-FFF2-40B4-BE49-F238E27FC236}">
                <a16:creationId xmlns:a16="http://schemas.microsoft.com/office/drawing/2014/main" id="{89BCB751-519D-4ED3-A6EE-EE901E0589BB}"/>
              </a:ext>
            </a:extLst>
          </p:cNvPr>
          <p:cNvSpPr txBox="1">
            <a:spLocks/>
          </p:cNvSpPr>
          <p:nvPr/>
        </p:nvSpPr>
        <p:spPr>
          <a:xfrm>
            <a:off x="2010361" y="2071316"/>
            <a:ext cx="8142786" cy="201760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it-IT" sz="1800" b="0" i="0">
                <a:solidFill>
                  <a:srgbClr val="202124"/>
                </a:solidFill>
                <a:effectLst/>
                <a:latin typeface="arial" panose="020B0604020202020204" pitchFamily="34" charset="0"/>
              </a:rPr>
              <a:t>Potremmo </a:t>
            </a:r>
            <a:r>
              <a:rPr lang="it-IT" sz="1800" b="1" i="0">
                <a:solidFill>
                  <a:srgbClr val="202124"/>
                </a:solidFill>
                <a:effectLst/>
                <a:latin typeface="arial" panose="020B0604020202020204" pitchFamily="34" charset="0"/>
              </a:rPr>
              <a:t>definire</a:t>
            </a:r>
            <a:r>
              <a:rPr lang="it-IT" sz="1800" b="0" i="0">
                <a:solidFill>
                  <a:srgbClr val="202124"/>
                </a:solidFill>
                <a:effectLst/>
                <a:latin typeface="arial" panose="020B0604020202020204" pitchFamily="34" charset="0"/>
              </a:rPr>
              <a:t> un </a:t>
            </a:r>
            <a:r>
              <a:rPr lang="it-IT" sz="1800" b="1" i="0">
                <a:solidFill>
                  <a:srgbClr val="202124"/>
                </a:solidFill>
                <a:effectLst/>
                <a:latin typeface="arial" panose="020B0604020202020204" pitchFamily="34" charset="0"/>
              </a:rPr>
              <a:t>Design Pattern</a:t>
            </a:r>
            <a:r>
              <a:rPr lang="it-IT" sz="1800" b="0" i="0">
                <a:solidFill>
                  <a:srgbClr val="202124"/>
                </a:solidFill>
                <a:effectLst/>
                <a:latin typeface="arial" panose="020B0604020202020204" pitchFamily="34" charset="0"/>
              </a:rPr>
              <a:t> come “una soluzione progettuale generale ad un problema ricorrente in un contesto specifico“.</a:t>
            </a:r>
          </a:p>
          <a:p>
            <a:pPr algn="ctr">
              <a:buNone/>
            </a:pPr>
            <a:r>
              <a:rPr lang="it-IT" sz="1800">
                <a:latin typeface="Arial"/>
              </a:rPr>
              <a:t>I design pattern rappresentano un patrimonio di conoscenza alla portata di tutti. Essi sono una codifica dell’esperienza fatta da esperti del design, che altri progettisti possono utilizzare per rendere il proprio prodotto usabile.</a:t>
            </a:r>
          </a:p>
          <a:p>
            <a:pPr>
              <a:buNone/>
            </a:pPr>
            <a:endParaRPr lang="it-IT">
              <a:latin typeface="Arial"/>
            </a:endParaRPr>
          </a:p>
          <a:p>
            <a:pPr marL="0" indent="0">
              <a:buNone/>
            </a:pPr>
            <a:endParaRPr lang="it-IT">
              <a:latin typeface="Arial"/>
              <a:ea typeface="+mn-lt"/>
              <a:cs typeface="Arial"/>
            </a:endParaRPr>
          </a:p>
        </p:txBody>
      </p:sp>
      <p:sp>
        <p:nvSpPr>
          <p:cNvPr id="7" name="Segnaposto contenuto 2">
            <a:extLst>
              <a:ext uri="{FF2B5EF4-FFF2-40B4-BE49-F238E27FC236}">
                <a16:creationId xmlns:a16="http://schemas.microsoft.com/office/drawing/2014/main" id="{EFFA7CD5-3530-44B2-BD32-83AE18DF3711}"/>
              </a:ext>
            </a:extLst>
          </p:cNvPr>
          <p:cNvSpPr txBox="1">
            <a:spLocks/>
          </p:cNvSpPr>
          <p:nvPr/>
        </p:nvSpPr>
        <p:spPr>
          <a:xfrm>
            <a:off x="2010361" y="4722878"/>
            <a:ext cx="8142786" cy="500389"/>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it-IT" sz="1800" b="0" i="0">
                <a:solidFill>
                  <a:srgbClr val="202124"/>
                </a:solidFill>
                <a:effectLst/>
                <a:latin typeface="arial" panose="020B0604020202020204" pitchFamily="34" charset="0"/>
              </a:rPr>
              <a:t>Nel nostro caso abbiamo decis</a:t>
            </a:r>
            <a:r>
              <a:rPr lang="it-IT" sz="1800">
                <a:solidFill>
                  <a:srgbClr val="202124"/>
                </a:solidFill>
                <a:latin typeface="arial" panose="020B0604020202020204" pitchFamily="34" charset="0"/>
              </a:rPr>
              <a:t>o di utilizzare alcuni design pattern tra cui:</a:t>
            </a:r>
            <a:endParaRPr lang="it-IT" sz="1800">
              <a:latin typeface="Arial"/>
            </a:endParaRPr>
          </a:p>
          <a:p>
            <a:pPr>
              <a:buNone/>
            </a:pPr>
            <a:endParaRPr lang="it-IT">
              <a:latin typeface="Arial"/>
            </a:endParaRPr>
          </a:p>
          <a:p>
            <a:pPr marL="0" indent="0">
              <a:buNone/>
            </a:pPr>
            <a:endParaRPr lang="it-IT">
              <a:latin typeface="Arial"/>
              <a:ea typeface="+mn-lt"/>
              <a:cs typeface="Arial"/>
            </a:endParaRPr>
          </a:p>
        </p:txBody>
      </p:sp>
      <p:pic>
        <p:nvPicPr>
          <p:cNvPr id="4" name="Picture 3" descr="Immagine che contiene testo, pianta&#10;&#10;Descrizione generata automaticamente">
            <a:extLst>
              <a:ext uri="{FF2B5EF4-FFF2-40B4-BE49-F238E27FC236}">
                <a16:creationId xmlns:a16="http://schemas.microsoft.com/office/drawing/2014/main" id="{6638F012-2A83-46B4-AA5C-8AF116D7418D}"/>
              </a:ext>
            </a:extLst>
          </p:cNvPr>
          <p:cNvPicPr>
            <a:picLocks noChangeAspect="1"/>
          </p:cNvPicPr>
          <p:nvPr/>
        </p:nvPicPr>
        <p:blipFill rotWithShape="1">
          <a:blip r:embed="rId2"/>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862716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137543" y="-2018222"/>
            <a:ext cx="3913866" cy="5675736"/>
          </a:xfrm>
        </p:spPr>
        <p:txBody>
          <a:bodyPr anchor="b">
            <a:normAutofit/>
          </a:bodyPr>
          <a:lstStyle/>
          <a:p>
            <a:r>
              <a:rPr lang="it-IT" sz="7200">
                <a:ea typeface="+mj-lt"/>
                <a:cs typeface="+mj-lt"/>
              </a:rPr>
              <a:t>Design pattern</a:t>
            </a:r>
            <a:endParaRPr lang="it-IT" sz="7200"/>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4" name="CasellaDiTesto 3">
            <a:extLst>
              <a:ext uri="{FF2B5EF4-FFF2-40B4-BE49-F238E27FC236}">
                <a16:creationId xmlns:a16="http://schemas.microsoft.com/office/drawing/2014/main" id="{CE97FCA6-ACE2-48B0-B1F5-707FF08E7CD9}"/>
              </a:ext>
            </a:extLst>
          </p:cNvPr>
          <p:cNvSpPr txBox="1"/>
          <p:nvPr/>
        </p:nvSpPr>
        <p:spPr>
          <a:xfrm>
            <a:off x="5477882" y="2305756"/>
            <a:ext cx="1236237" cy="369332"/>
          </a:xfrm>
          <a:prstGeom prst="rect">
            <a:avLst/>
          </a:prstGeom>
          <a:noFill/>
        </p:spPr>
        <p:txBody>
          <a:bodyPr wrap="none" rtlCol="0">
            <a:spAutoFit/>
          </a:bodyPr>
          <a:lstStyle/>
          <a:p>
            <a:pPr algn="ctr"/>
            <a:r>
              <a:rPr lang="it-IT">
                <a:latin typeface="Arial" panose="020B0604020202020204" pitchFamily="34" charset="0"/>
                <a:cs typeface="Arial" panose="020B0604020202020204" pitchFamily="34" charset="0"/>
              </a:rPr>
              <a:t>Slideshow</a:t>
            </a:r>
          </a:p>
        </p:txBody>
      </p:sp>
      <p:pic>
        <p:nvPicPr>
          <p:cNvPr id="10" name="Immagine 9">
            <a:extLst>
              <a:ext uri="{FF2B5EF4-FFF2-40B4-BE49-F238E27FC236}">
                <a16:creationId xmlns:a16="http://schemas.microsoft.com/office/drawing/2014/main" id="{921BC8AC-C6DA-4394-A0FF-6C18B3DDA841}"/>
              </a:ext>
            </a:extLst>
          </p:cNvPr>
          <p:cNvPicPr/>
          <p:nvPr/>
        </p:nvPicPr>
        <p:blipFill>
          <a:blip r:embed="rId2"/>
          <a:stretch>
            <a:fillRect/>
          </a:stretch>
        </p:blipFill>
        <p:spPr>
          <a:xfrm>
            <a:off x="4467810" y="2704091"/>
            <a:ext cx="3227887" cy="2492940"/>
          </a:xfrm>
          <a:prstGeom prst="rect">
            <a:avLst/>
          </a:prstGeom>
        </p:spPr>
      </p:pic>
      <p:sp>
        <p:nvSpPr>
          <p:cNvPr id="11" name="CasellaDiTesto 10">
            <a:extLst>
              <a:ext uri="{FF2B5EF4-FFF2-40B4-BE49-F238E27FC236}">
                <a16:creationId xmlns:a16="http://schemas.microsoft.com/office/drawing/2014/main" id="{EB12F228-7788-46FB-84A3-4A79801C6A71}"/>
              </a:ext>
            </a:extLst>
          </p:cNvPr>
          <p:cNvSpPr txBox="1"/>
          <p:nvPr/>
        </p:nvSpPr>
        <p:spPr>
          <a:xfrm>
            <a:off x="4467810" y="5342907"/>
            <a:ext cx="3227887" cy="954107"/>
          </a:xfrm>
          <a:prstGeom prst="rect">
            <a:avLst/>
          </a:prstGeom>
          <a:noFill/>
        </p:spPr>
        <p:txBody>
          <a:bodyPr wrap="square" rtlCol="0">
            <a:spAutoFit/>
          </a:bodyPr>
          <a:lstStyle/>
          <a:p>
            <a:r>
              <a:rPr lang="it-IT" sz="1400">
                <a:latin typeface="Arial" panose="020B0604020202020204" pitchFamily="34" charset="0"/>
                <a:cs typeface="Arial" panose="020B0604020202020204" pitchFamily="34" charset="0"/>
              </a:rPr>
              <a:t>Slideshow per mostrare un insieme di immagini statiche in una presentazione nella homepage dell'applicazione.</a:t>
            </a:r>
          </a:p>
        </p:txBody>
      </p:sp>
      <p:sp>
        <p:nvSpPr>
          <p:cNvPr id="15" name="CasellaDiTesto 14">
            <a:extLst>
              <a:ext uri="{FF2B5EF4-FFF2-40B4-BE49-F238E27FC236}">
                <a16:creationId xmlns:a16="http://schemas.microsoft.com/office/drawing/2014/main" id="{D067CC31-11F2-470C-A33D-B90023A5A402}"/>
              </a:ext>
            </a:extLst>
          </p:cNvPr>
          <p:cNvSpPr txBox="1"/>
          <p:nvPr/>
        </p:nvSpPr>
        <p:spPr>
          <a:xfrm>
            <a:off x="1503377" y="2309354"/>
            <a:ext cx="1287532" cy="369332"/>
          </a:xfrm>
          <a:prstGeom prst="rect">
            <a:avLst/>
          </a:prstGeom>
          <a:noFill/>
        </p:spPr>
        <p:txBody>
          <a:bodyPr wrap="none" rtlCol="0">
            <a:spAutoFit/>
          </a:bodyPr>
          <a:lstStyle/>
          <a:p>
            <a:pPr algn="ctr"/>
            <a:r>
              <a:rPr lang="it-IT">
                <a:latin typeface="Arial" panose="020B0604020202020204" pitchFamily="34" charset="0"/>
                <a:cs typeface="Arial" panose="020B0604020202020204" pitchFamily="34" charset="0"/>
              </a:rPr>
              <a:t>Home Link</a:t>
            </a:r>
          </a:p>
        </p:txBody>
      </p:sp>
      <p:sp>
        <p:nvSpPr>
          <p:cNvPr id="17" name="CasellaDiTesto 16">
            <a:extLst>
              <a:ext uri="{FF2B5EF4-FFF2-40B4-BE49-F238E27FC236}">
                <a16:creationId xmlns:a16="http://schemas.microsoft.com/office/drawing/2014/main" id="{9B474CDD-A35D-4994-B860-DEA9804C33D3}"/>
              </a:ext>
            </a:extLst>
          </p:cNvPr>
          <p:cNvSpPr txBox="1"/>
          <p:nvPr/>
        </p:nvSpPr>
        <p:spPr>
          <a:xfrm>
            <a:off x="540951" y="4217243"/>
            <a:ext cx="3212386" cy="1747594"/>
          </a:xfrm>
          <a:prstGeom prst="rect">
            <a:avLst/>
          </a:prstGeom>
          <a:noFill/>
        </p:spPr>
        <p:txBody>
          <a:bodyPr wrap="square" rtlCol="0">
            <a:spAutoFit/>
          </a:bodyPr>
          <a:lstStyle/>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L'home link viene utilizzato per permettere all'utente di ritornare al punto di partenza dell'applicazione. Nel nostro caso è stato utilizzato per permettere all'utente di ritornare all'homepage facendo click sul logo del sito.</a:t>
            </a:r>
          </a:p>
        </p:txBody>
      </p:sp>
      <p:pic>
        <p:nvPicPr>
          <p:cNvPr id="18" name="Immagine 17">
            <a:extLst>
              <a:ext uri="{FF2B5EF4-FFF2-40B4-BE49-F238E27FC236}">
                <a16:creationId xmlns:a16="http://schemas.microsoft.com/office/drawing/2014/main" id="{10B7D942-2FCB-47B5-A715-ABD9C078EF7B}"/>
              </a:ext>
            </a:extLst>
          </p:cNvPr>
          <p:cNvPicPr/>
          <p:nvPr/>
        </p:nvPicPr>
        <p:blipFill>
          <a:blip r:embed="rId3"/>
          <a:stretch>
            <a:fillRect/>
          </a:stretch>
        </p:blipFill>
        <p:spPr>
          <a:xfrm>
            <a:off x="540951" y="2858936"/>
            <a:ext cx="3212386" cy="1140127"/>
          </a:xfrm>
          <a:prstGeom prst="rect">
            <a:avLst/>
          </a:prstGeom>
        </p:spPr>
      </p:pic>
      <p:sp>
        <p:nvSpPr>
          <p:cNvPr id="19" name="CasellaDiTesto 18">
            <a:extLst>
              <a:ext uri="{FF2B5EF4-FFF2-40B4-BE49-F238E27FC236}">
                <a16:creationId xmlns:a16="http://schemas.microsoft.com/office/drawing/2014/main" id="{5F229ED0-FA92-4339-82D8-465F259C71BF}"/>
              </a:ext>
            </a:extLst>
          </p:cNvPr>
          <p:cNvSpPr txBox="1"/>
          <p:nvPr/>
        </p:nvSpPr>
        <p:spPr>
          <a:xfrm>
            <a:off x="9379216" y="2305756"/>
            <a:ext cx="1313180" cy="369332"/>
          </a:xfrm>
          <a:prstGeom prst="rect">
            <a:avLst/>
          </a:prstGeom>
          <a:noFill/>
        </p:spPr>
        <p:txBody>
          <a:bodyPr wrap="none" rtlCol="0">
            <a:spAutoFit/>
          </a:bodyPr>
          <a:lstStyle/>
          <a:p>
            <a:pPr algn="ctr"/>
            <a:r>
              <a:rPr lang="it-IT">
                <a:latin typeface="Arial" panose="020B0604020202020204" pitchFamily="34" charset="0"/>
                <a:cs typeface="Arial" panose="020B0604020202020204" pitchFamily="34" charset="0"/>
              </a:rPr>
              <a:t>Dashboard</a:t>
            </a:r>
          </a:p>
        </p:txBody>
      </p:sp>
      <p:sp>
        <p:nvSpPr>
          <p:cNvPr id="21" name="CasellaDiTesto 20">
            <a:extLst>
              <a:ext uri="{FF2B5EF4-FFF2-40B4-BE49-F238E27FC236}">
                <a16:creationId xmlns:a16="http://schemas.microsoft.com/office/drawing/2014/main" id="{5AFC390A-B33E-4874-874D-51B9BD2390A6}"/>
              </a:ext>
            </a:extLst>
          </p:cNvPr>
          <p:cNvSpPr txBox="1"/>
          <p:nvPr/>
        </p:nvSpPr>
        <p:spPr>
          <a:xfrm>
            <a:off x="8459305" y="4734036"/>
            <a:ext cx="2984756" cy="1986762"/>
          </a:xfrm>
          <a:prstGeom prst="rect">
            <a:avLst/>
          </a:prstGeom>
          <a:noFill/>
        </p:spPr>
        <p:txBody>
          <a:bodyPr wrap="square" rtlCol="0">
            <a:spAutoFit/>
          </a:bodyPr>
          <a:lstStyle/>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Il design pattern dashboard viene utilizzato per permettere all’utente di visualizzare più dati contemporaneamente.</a:t>
            </a:r>
          </a:p>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Il design pattern è stato utilizzato nella pagina personale “dettagli albero” e nella pagina di geolocalizzazione.</a:t>
            </a:r>
          </a:p>
        </p:txBody>
      </p:sp>
      <p:pic>
        <p:nvPicPr>
          <p:cNvPr id="23" name="Immagine 22">
            <a:extLst>
              <a:ext uri="{FF2B5EF4-FFF2-40B4-BE49-F238E27FC236}">
                <a16:creationId xmlns:a16="http://schemas.microsoft.com/office/drawing/2014/main" id="{34D80E56-E09F-4F4F-95F6-A3F0E0909B4A}"/>
              </a:ext>
            </a:extLst>
          </p:cNvPr>
          <p:cNvPicPr/>
          <p:nvPr/>
        </p:nvPicPr>
        <p:blipFill>
          <a:blip r:embed="rId4"/>
          <a:stretch>
            <a:fillRect/>
          </a:stretch>
        </p:blipFill>
        <p:spPr>
          <a:xfrm>
            <a:off x="8459303" y="2842459"/>
            <a:ext cx="3108021" cy="1729306"/>
          </a:xfrm>
          <a:prstGeom prst="rect">
            <a:avLst/>
          </a:prstGeom>
        </p:spPr>
      </p:pic>
      <p:pic>
        <p:nvPicPr>
          <p:cNvPr id="5" name="Picture 3" descr="Immagine che contiene testo, pianta&#10;&#10;Descrizione generata automaticamente">
            <a:extLst>
              <a:ext uri="{FF2B5EF4-FFF2-40B4-BE49-F238E27FC236}">
                <a16:creationId xmlns:a16="http://schemas.microsoft.com/office/drawing/2014/main" id="{D3F047CF-6210-4363-BFF0-55E0142D9F51}"/>
              </a:ext>
            </a:extLst>
          </p:cNvPr>
          <p:cNvPicPr>
            <a:picLocks noChangeAspect="1"/>
          </p:cNvPicPr>
          <p:nvPr/>
        </p:nvPicPr>
        <p:blipFill rotWithShape="1">
          <a:blip r:embed="rId5"/>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16655692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137543" y="-2018222"/>
            <a:ext cx="3913866" cy="5675736"/>
          </a:xfrm>
        </p:spPr>
        <p:txBody>
          <a:bodyPr anchor="b">
            <a:normAutofit/>
          </a:bodyPr>
          <a:lstStyle/>
          <a:p>
            <a:r>
              <a:rPr lang="it-IT" sz="7200">
                <a:ea typeface="+mj-lt"/>
                <a:cs typeface="+mj-lt"/>
              </a:rPr>
              <a:t>Design pattern</a:t>
            </a:r>
            <a:endParaRPr lang="it-IT" sz="7200"/>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15" name="CasellaDiTesto 14">
            <a:extLst>
              <a:ext uri="{FF2B5EF4-FFF2-40B4-BE49-F238E27FC236}">
                <a16:creationId xmlns:a16="http://schemas.microsoft.com/office/drawing/2014/main" id="{D067CC31-11F2-470C-A33D-B90023A5A402}"/>
              </a:ext>
            </a:extLst>
          </p:cNvPr>
          <p:cNvSpPr txBox="1"/>
          <p:nvPr/>
        </p:nvSpPr>
        <p:spPr>
          <a:xfrm>
            <a:off x="1454132" y="2291216"/>
            <a:ext cx="1582484" cy="369332"/>
          </a:xfrm>
          <a:prstGeom prst="rect">
            <a:avLst/>
          </a:prstGeom>
          <a:noFill/>
        </p:spPr>
        <p:txBody>
          <a:bodyPr wrap="none" rtlCol="0">
            <a:spAutoFit/>
          </a:bodyPr>
          <a:lstStyle/>
          <a:p>
            <a:pPr algn="ctr"/>
            <a:r>
              <a:rPr lang="it-IT">
                <a:latin typeface="Arial" panose="020B0604020202020204" pitchFamily="34" charset="0"/>
                <a:cs typeface="Arial" panose="020B0604020202020204" pitchFamily="34" charset="0"/>
              </a:rPr>
              <a:t>Product Page</a:t>
            </a:r>
          </a:p>
        </p:txBody>
      </p:sp>
      <p:sp>
        <p:nvSpPr>
          <p:cNvPr id="17" name="CasellaDiTesto 16">
            <a:extLst>
              <a:ext uri="{FF2B5EF4-FFF2-40B4-BE49-F238E27FC236}">
                <a16:creationId xmlns:a16="http://schemas.microsoft.com/office/drawing/2014/main" id="{9B474CDD-A35D-4994-B860-DEA9804C33D3}"/>
              </a:ext>
            </a:extLst>
          </p:cNvPr>
          <p:cNvSpPr txBox="1"/>
          <p:nvPr/>
        </p:nvSpPr>
        <p:spPr>
          <a:xfrm>
            <a:off x="572493" y="5002375"/>
            <a:ext cx="3216827" cy="1747594"/>
          </a:xfrm>
          <a:prstGeom prst="rect">
            <a:avLst/>
          </a:prstGeom>
          <a:noFill/>
        </p:spPr>
        <p:txBody>
          <a:bodyPr wrap="square" rtlCol="0">
            <a:spAutoFit/>
          </a:bodyPr>
          <a:lstStyle/>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Questo design pattern viene utilizzato per permettere all’utente di conoscere i dettagli di un prodotto per prendere una decisione di acquisto.</a:t>
            </a:r>
          </a:p>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Il design pattern viene utilizzato nella pagina del prodotto del catalogo delle piante.</a:t>
            </a:r>
          </a:p>
        </p:txBody>
      </p:sp>
      <p:sp>
        <p:nvSpPr>
          <p:cNvPr id="19" name="CasellaDiTesto 18">
            <a:extLst>
              <a:ext uri="{FF2B5EF4-FFF2-40B4-BE49-F238E27FC236}">
                <a16:creationId xmlns:a16="http://schemas.microsoft.com/office/drawing/2014/main" id="{5F229ED0-FA92-4339-82D8-465F259C71BF}"/>
              </a:ext>
            </a:extLst>
          </p:cNvPr>
          <p:cNvSpPr txBox="1"/>
          <p:nvPr/>
        </p:nvSpPr>
        <p:spPr>
          <a:xfrm>
            <a:off x="5596003" y="2291216"/>
            <a:ext cx="736099" cy="369332"/>
          </a:xfrm>
          <a:prstGeom prst="rect">
            <a:avLst/>
          </a:prstGeom>
          <a:noFill/>
        </p:spPr>
        <p:txBody>
          <a:bodyPr wrap="none" rtlCol="0">
            <a:spAutoFit/>
          </a:bodyPr>
          <a:lstStyle/>
          <a:p>
            <a:pPr algn="ctr"/>
            <a:r>
              <a:rPr lang="it-IT" err="1">
                <a:latin typeface="Arial" panose="020B0604020202020204" pitchFamily="34" charset="0"/>
                <a:cs typeface="Arial" panose="020B0604020202020204" pitchFamily="34" charset="0"/>
              </a:rPr>
              <a:t>Undo</a:t>
            </a:r>
            <a:endParaRPr lang="it-IT">
              <a:latin typeface="Arial" panose="020B0604020202020204" pitchFamily="34" charset="0"/>
              <a:cs typeface="Arial" panose="020B0604020202020204" pitchFamily="34" charset="0"/>
            </a:endParaRPr>
          </a:p>
        </p:txBody>
      </p:sp>
      <p:sp>
        <p:nvSpPr>
          <p:cNvPr id="21" name="CasellaDiTesto 20">
            <a:extLst>
              <a:ext uri="{FF2B5EF4-FFF2-40B4-BE49-F238E27FC236}">
                <a16:creationId xmlns:a16="http://schemas.microsoft.com/office/drawing/2014/main" id="{5AFC390A-B33E-4874-874D-51B9BD2390A6}"/>
              </a:ext>
            </a:extLst>
          </p:cNvPr>
          <p:cNvSpPr txBox="1"/>
          <p:nvPr/>
        </p:nvSpPr>
        <p:spPr>
          <a:xfrm>
            <a:off x="4241407" y="4149824"/>
            <a:ext cx="3305082" cy="1508426"/>
          </a:xfrm>
          <a:prstGeom prst="rect">
            <a:avLst/>
          </a:prstGeom>
          <a:noFill/>
        </p:spPr>
        <p:txBody>
          <a:bodyPr wrap="square" rtlCol="0">
            <a:spAutoFit/>
          </a:bodyPr>
          <a:lstStyle/>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Questo design pattern viene utilizzato per permettere all’utente di tornare indietro quando commette un errore di input.</a:t>
            </a:r>
          </a:p>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Il design pattern è stato utilizzato nella pagina di checkout.</a:t>
            </a:r>
          </a:p>
        </p:txBody>
      </p:sp>
      <p:pic>
        <p:nvPicPr>
          <p:cNvPr id="12" name="Immagine 11">
            <a:extLst>
              <a:ext uri="{FF2B5EF4-FFF2-40B4-BE49-F238E27FC236}">
                <a16:creationId xmlns:a16="http://schemas.microsoft.com/office/drawing/2014/main" id="{515EE70D-6B72-43B8-95DE-FF9F85E22507}"/>
              </a:ext>
            </a:extLst>
          </p:cNvPr>
          <p:cNvPicPr/>
          <p:nvPr/>
        </p:nvPicPr>
        <p:blipFill>
          <a:blip r:embed="rId3"/>
          <a:stretch>
            <a:fillRect/>
          </a:stretch>
        </p:blipFill>
        <p:spPr>
          <a:xfrm>
            <a:off x="701428" y="2758886"/>
            <a:ext cx="3087892" cy="2145151"/>
          </a:xfrm>
          <a:prstGeom prst="rect">
            <a:avLst/>
          </a:prstGeom>
        </p:spPr>
      </p:pic>
      <p:pic>
        <p:nvPicPr>
          <p:cNvPr id="13" name="Immagine 12">
            <a:extLst>
              <a:ext uri="{FF2B5EF4-FFF2-40B4-BE49-F238E27FC236}">
                <a16:creationId xmlns:a16="http://schemas.microsoft.com/office/drawing/2014/main" id="{A8363087-D6AA-4CBB-ADFA-FB8C57FED931}"/>
              </a:ext>
            </a:extLst>
          </p:cNvPr>
          <p:cNvPicPr/>
          <p:nvPr/>
        </p:nvPicPr>
        <p:blipFill>
          <a:blip r:embed="rId4"/>
          <a:stretch>
            <a:fillRect/>
          </a:stretch>
        </p:blipFill>
        <p:spPr>
          <a:xfrm>
            <a:off x="4241407" y="2916562"/>
            <a:ext cx="3445292" cy="1024875"/>
          </a:xfrm>
          <a:prstGeom prst="rect">
            <a:avLst/>
          </a:prstGeom>
        </p:spPr>
      </p:pic>
      <p:sp>
        <p:nvSpPr>
          <p:cNvPr id="18" name="CasellaDiTesto 17">
            <a:extLst>
              <a:ext uri="{FF2B5EF4-FFF2-40B4-BE49-F238E27FC236}">
                <a16:creationId xmlns:a16="http://schemas.microsoft.com/office/drawing/2014/main" id="{7BD2D365-F967-4238-8BB8-47736F8D5CEF}"/>
              </a:ext>
            </a:extLst>
          </p:cNvPr>
          <p:cNvSpPr txBox="1"/>
          <p:nvPr/>
        </p:nvSpPr>
        <p:spPr>
          <a:xfrm>
            <a:off x="9082037" y="2291216"/>
            <a:ext cx="1822037" cy="369332"/>
          </a:xfrm>
          <a:prstGeom prst="rect">
            <a:avLst/>
          </a:prstGeom>
          <a:noFill/>
        </p:spPr>
        <p:txBody>
          <a:bodyPr wrap="none" rtlCol="0">
            <a:spAutoFit/>
          </a:bodyPr>
          <a:lstStyle/>
          <a:p>
            <a:pPr algn="ctr"/>
            <a:r>
              <a:rPr lang="it-IT" err="1">
                <a:latin typeface="Arial" panose="020B0604020202020204" pitchFamily="34" charset="0"/>
                <a:cs typeface="Arial" panose="020B0604020202020204" pitchFamily="34" charset="0"/>
              </a:rPr>
              <a:t>Navigation</a:t>
            </a:r>
            <a:r>
              <a:rPr lang="it-IT">
                <a:latin typeface="Arial" panose="020B0604020202020204" pitchFamily="34" charset="0"/>
                <a:cs typeface="Arial" panose="020B0604020202020204" pitchFamily="34" charset="0"/>
              </a:rPr>
              <a:t> </a:t>
            </a:r>
            <a:r>
              <a:rPr lang="it-IT" err="1">
                <a:latin typeface="Arial" panose="020B0604020202020204" pitchFamily="34" charset="0"/>
                <a:cs typeface="Arial" panose="020B0604020202020204" pitchFamily="34" charset="0"/>
              </a:rPr>
              <a:t>Tabs</a:t>
            </a:r>
            <a:endParaRPr lang="it-IT">
              <a:latin typeface="Arial" panose="020B0604020202020204" pitchFamily="34" charset="0"/>
              <a:cs typeface="Arial" panose="020B0604020202020204" pitchFamily="34" charset="0"/>
            </a:endParaRPr>
          </a:p>
        </p:txBody>
      </p:sp>
      <p:sp>
        <p:nvSpPr>
          <p:cNvPr id="22" name="CasellaDiTesto 21">
            <a:extLst>
              <a:ext uri="{FF2B5EF4-FFF2-40B4-BE49-F238E27FC236}">
                <a16:creationId xmlns:a16="http://schemas.microsoft.com/office/drawing/2014/main" id="{3994E557-F70B-4366-8206-C808FB87A87E}"/>
              </a:ext>
            </a:extLst>
          </p:cNvPr>
          <p:cNvSpPr txBox="1"/>
          <p:nvPr/>
        </p:nvSpPr>
        <p:spPr>
          <a:xfrm>
            <a:off x="8032824" y="3857113"/>
            <a:ext cx="3846986" cy="790024"/>
          </a:xfrm>
          <a:prstGeom prst="rect">
            <a:avLst/>
          </a:prstGeom>
          <a:noFill/>
        </p:spPr>
        <p:txBody>
          <a:bodyPr wrap="square" rtlCol="0">
            <a:spAutoFit/>
          </a:bodyPr>
          <a:lstStyle/>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Questo design pattern viene utilizzato per permettere all’utente di navigare velocemente nelle varie pagine del sito.</a:t>
            </a:r>
          </a:p>
        </p:txBody>
      </p:sp>
      <p:pic>
        <p:nvPicPr>
          <p:cNvPr id="24" name="Immagine 23">
            <a:extLst>
              <a:ext uri="{FF2B5EF4-FFF2-40B4-BE49-F238E27FC236}">
                <a16:creationId xmlns:a16="http://schemas.microsoft.com/office/drawing/2014/main" id="{C6523894-5C1C-4F39-86DB-F307D3A6BA1F}"/>
              </a:ext>
            </a:extLst>
          </p:cNvPr>
          <p:cNvPicPr/>
          <p:nvPr/>
        </p:nvPicPr>
        <p:blipFill>
          <a:blip r:embed="rId5"/>
          <a:stretch>
            <a:fillRect/>
          </a:stretch>
        </p:blipFill>
        <p:spPr>
          <a:xfrm>
            <a:off x="8106302" y="2885399"/>
            <a:ext cx="3773508" cy="735834"/>
          </a:xfrm>
          <a:prstGeom prst="rect">
            <a:avLst/>
          </a:prstGeom>
        </p:spPr>
      </p:pic>
      <p:pic>
        <p:nvPicPr>
          <p:cNvPr id="4" name="Picture 3" descr="Immagine che contiene testo, pianta&#10;&#10;Descrizione generata automaticamente">
            <a:extLst>
              <a:ext uri="{FF2B5EF4-FFF2-40B4-BE49-F238E27FC236}">
                <a16:creationId xmlns:a16="http://schemas.microsoft.com/office/drawing/2014/main" id="{C54B9E99-52B7-4C37-BC77-7310A53CDBDD}"/>
              </a:ext>
            </a:extLst>
          </p:cNvPr>
          <p:cNvPicPr>
            <a:picLocks noChangeAspect="1"/>
          </p:cNvPicPr>
          <p:nvPr/>
        </p:nvPicPr>
        <p:blipFill rotWithShape="1">
          <a:blip r:embed="rId6"/>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15939713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137543" y="-2018222"/>
            <a:ext cx="3913866" cy="5675736"/>
          </a:xfrm>
        </p:spPr>
        <p:txBody>
          <a:bodyPr anchor="b">
            <a:normAutofit/>
          </a:bodyPr>
          <a:lstStyle/>
          <a:p>
            <a:r>
              <a:rPr lang="it-IT" sz="7200">
                <a:ea typeface="+mj-lt"/>
                <a:cs typeface="+mj-lt"/>
              </a:rPr>
              <a:t>Design pattern</a:t>
            </a:r>
            <a:endParaRPr lang="it-IT" sz="7200"/>
          </a:p>
          <a:p>
            <a:endParaRPr lang="it-IT" sz="7200"/>
          </a:p>
          <a:p>
            <a:endParaRPr lang="it-IT" sz="7200"/>
          </a:p>
        </p:txBody>
      </p:sp>
      <p:sp>
        <p:nvSpPr>
          <p:cNvPr id="9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4"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905955" y="2071316"/>
            <a:ext cx="6713552" cy="4114800"/>
          </a:xfrm>
        </p:spPr>
        <p:txBody>
          <a:bodyPr vert="horz" lIns="91440" tIns="45720" rIns="91440" bIns="45720" rtlCol="0" anchor="t">
            <a:normAutofit/>
          </a:bodyPr>
          <a:lstStyle/>
          <a:p>
            <a:pPr marL="0" indent="0">
              <a:buNone/>
            </a:pPr>
            <a:endParaRPr lang="it-IT">
              <a:latin typeface="Arial"/>
              <a:cs typeface="Arial"/>
            </a:endParaRPr>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sp>
        <p:nvSpPr>
          <p:cNvPr id="15" name="CasellaDiTesto 14">
            <a:extLst>
              <a:ext uri="{FF2B5EF4-FFF2-40B4-BE49-F238E27FC236}">
                <a16:creationId xmlns:a16="http://schemas.microsoft.com/office/drawing/2014/main" id="{D067CC31-11F2-470C-A33D-B90023A5A402}"/>
              </a:ext>
            </a:extLst>
          </p:cNvPr>
          <p:cNvSpPr txBox="1"/>
          <p:nvPr/>
        </p:nvSpPr>
        <p:spPr>
          <a:xfrm>
            <a:off x="2093394" y="2309354"/>
            <a:ext cx="2044149" cy="369332"/>
          </a:xfrm>
          <a:prstGeom prst="rect">
            <a:avLst/>
          </a:prstGeom>
          <a:noFill/>
        </p:spPr>
        <p:txBody>
          <a:bodyPr wrap="none" rtlCol="0">
            <a:spAutoFit/>
          </a:bodyPr>
          <a:lstStyle/>
          <a:p>
            <a:pPr algn="ctr"/>
            <a:r>
              <a:rPr lang="it-IT" err="1">
                <a:latin typeface="Arial" panose="020B0604020202020204" pitchFamily="34" charset="0"/>
                <a:cs typeface="Arial" panose="020B0604020202020204" pitchFamily="34" charset="0"/>
              </a:rPr>
              <a:t>Structured</a:t>
            </a:r>
            <a:r>
              <a:rPr lang="it-IT">
                <a:latin typeface="Arial" panose="020B0604020202020204" pitchFamily="34" charset="0"/>
                <a:cs typeface="Arial" panose="020B0604020202020204" pitchFamily="34" charset="0"/>
              </a:rPr>
              <a:t> Format</a:t>
            </a:r>
          </a:p>
        </p:txBody>
      </p:sp>
      <p:sp>
        <p:nvSpPr>
          <p:cNvPr id="17" name="CasellaDiTesto 16">
            <a:extLst>
              <a:ext uri="{FF2B5EF4-FFF2-40B4-BE49-F238E27FC236}">
                <a16:creationId xmlns:a16="http://schemas.microsoft.com/office/drawing/2014/main" id="{9B474CDD-A35D-4994-B860-DEA9804C33D3}"/>
              </a:ext>
            </a:extLst>
          </p:cNvPr>
          <p:cNvSpPr txBox="1"/>
          <p:nvPr/>
        </p:nvSpPr>
        <p:spPr>
          <a:xfrm>
            <a:off x="445102" y="4509522"/>
            <a:ext cx="5348060" cy="1268361"/>
          </a:xfrm>
          <a:prstGeom prst="rect">
            <a:avLst/>
          </a:prstGeom>
          <a:noFill/>
        </p:spPr>
        <p:txBody>
          <a:bodyPr wrap="square" rtlCol="0">
            <a:spAutoFit/>
          </a:bodyPr>
          <a:lstStyle/>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Viene utilizzato per inserire velocemente dati che devono rispettare una struttura definita.</a:t>
            </a:r>
          </a:p>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 Il design pattern è stato utilizzato nella pagina del carrello, in quella del checkout, nella pagina personale “dettagli albero” e nella pagina controllo CO</a:t>
            </a:r>
            <a:r>
              <a:rPr lang="it-IT" sz="1400" baseline="-25000">
                <a:solidFill>
                  <a:srgbClr val="000000"/>
                </a:solidFill>
                <a:effectLst/>
                <a:latin typeface="Arial" panose="020B0604020202020204" pitchFamily="34" charset="0"/>
                <a:ea typeface="Lucida Bright" panose="02040602050505020304" pitchFamily="18" charset="0"/>
                <a:cs typeface="Arial" panose="020B0604020202020204" pitchFamily="34" charset="0"/>
              </a:rPr>
              <a:t>2</a:t>
            </a: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a:t>
            </a:r>
          </a:p>
        </p:txBody>
      </p:sp>
      <p:sp>
        <p:nvSpPr>
          <p:cNvPr id="19" name="CasellaDiTesto 18">
            <a:extLst>
              <a:ext uri="{FF2B5EF4-FFF2-40B4-BE49-F238E27FC236}">
                <a16:creationId xmlns:a16="http://schemas.microsoft.com/office/drawing/2014/main" id="{5F229ED0-FA92-4339-82D8-465F259C71BF}"/>
              </a:ext>
            </a:extLst>
          </p:cNvPr>
          <p:cNvSpPr txBox="1"/>
          <p:nvPr/>
        </p:nvSpPr>
        <p:spPr>
          <a:xfrm>
            <a:off x="7824835" y="2309354"/>
            <a:ext cx="1659430" cy="369332"/>
          </a:xfrm>
          <a:prstGeom prst="rect">
            <a:avLst/>
          </a:prstGeom>
          <a:noFill/>
        </p:spPr>
        <p:txBody>
          <a:bodyPr wrap="none" rtlCol="0">
            <a:spAutoFit/>
          </a:bodyPr>
          <a:lstStyle/>
          <a:p>
            <a:pPr algn="ctr"/>
            <a:r>
              <a:rPr lang="it-IT">
                <a:latin typeface="Arial" panose="020B0604020202020204" pitchFamily="34" charset="0"/>
                <a:cs typeface="Arial" panose="020B0604020202020204" pitchFamily="34" charset="0"/>
              </a:rPr>
              <a:t>Shopping Cart</a:t>
            </a:r>
          </a:p>
        </p:txBody>
      </p:sp>
      <p:sp>
        <p:nvSpPr>
          <p:cNvPr id="21" name="CasellaDiTesto 20">
            <a:extLst>
              <a:ext uri="{FF2B5EF4-FFF2-40B4-BE49-F238E27FC236}">
                <a16:creationId xmlns:a16="http://schemas.microsoft.com/office/drawing/2014/main" id="{5AFC390A-B33E-4874-874D-51B9BD2390A6}"/>
              </a:ext>
            </a:extLst>
          </p:cNvPr>
          <p:cNvSpPr txBox="1"/>
          <p:nvPr/>
        </p:nvSpPr>
        <p:spPr>
          <a:xfrm>
            <a:off x="5925556" y="5632047"/>
            <a:ext cx="5457987" cy="790024"/>
          </a:xfrm>
          <a:prstGeom prst="rect">
            <a:avLst/>
          </a:prstGeom>
          <a:noFill/>
        </p:spPr>
        <p:txBody>
          <a:bodyPr wrap="square" rtlCol="0">
            <a:spAutoFit/>
          </a:bodyPr>
          <a:lstStyle/>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Questo design pattern viene utilizzato per garantire un’esperienza di acquisto online analoga a quella del mondo reale.</a:t>
            </a:r>
          </a:p>
          <a:p>
            <a:pPr marL="24130" indent="-6350">
              <a:lnSpc>
                <a:spcPct val="111000"/>
              </a:lnSpc>
              <a:spcAft>
                <a:spcPts val="25"/>
              </a:spcAft>
            </a:pPr>
            <a:r>
              <a:rPr lang="it-IT" sz="1400">
                <a:solidFill>
                  <a:srgbClr val="000000"/>
                </a:solidFill>
                <a:effectLst/>
                <a:latin typeface="Arial" panose="020B0604020202020204" pitchFamily="34" charset="0"/>
                <a:ea typeface="Lucida Bright" panose="02040602050505020304" pitchFamily="18" charset="0"/>
                <a:cs typeface="Arial" panose="020B0604020202020204" pitchFamily="34" charset="0"/>
              </a:rPr>
              <a:t>Il design pattern viene utilizzato nella pagina del carrello.</a:t>
            </a:r>
          </a:p>
        </p:txBody>
      </p:sp>
      <p:pic>
        <p:nvPicPr>
          <p:cNvPr id="16" name="Immagine 15">
            <a:extLst>
              <a:ext uri="{FF2B5EF4-FFF2-40B4-BE49-F238E27FC236}">
                <a16:creationId xmlns:a16="http://schemas.microsoft.com/office/drawing/2014/main" id="{C66EE709-C224-4832-A063-B6375CFC4A3D}"/>
              </a:ext>
            </a:extLst>
          </p:cNvPr>
          <p:cNvPicPr/>
          <p:nvPr/>
        </p:nvPicPr>
        <p:blipFill>
          <a:blip r:embed="rId2"/>
          <a:stretch>
            <a:fillRect/>
          </a:stretch>
        </p:blipFill>
        <p:spPr>
          <a:xfrm>
            <a:off x="441438" y="2867465"/>
            <a:ext cx="5348060" cy="1477695"/>
          </a:xfrm>
          <a:prstGeom prst="rect">
            <a:avLst/>
          </a:prstGeom>
        </p:spPr>
      </p:pic>
      <p:pic>
        <p:nvPicPr>
          <p:cNvPr id="20" name="Immagine 19">
            <a:extLst>
              <a:ext uri="{FF2B5EF4-FFF2-40B4-BE49-F238E27FC236}">
                <a16:creationId xmlns:a16="http://schemas.microsoft.com/office/drawing/2014/main" id="{034A30D4-A0E1-41D6-B1B5-AF4C66F43EAB}"/>
              </a:ext>
            </a:extLst>
          </p:cNvPr>
          <p:cNvPicPr/>
          <p:nvPr/>
        </p:nvPicPr>
        <p:blipFill>
          <a:blip r:embed="rId3"/>
          <a:stretch>
            <a:fillRect/>
          </a:stretch>
        </p:blipFill>
        <p:spPr>
          <a:xfrm>
            <a:off x="7324973" y="2645774"/>
            <a:ext cx="2659154" cy="2942968"/>
          </a:xfrm>
          <a:prstGeom prst="rect">
            <a:avLst/>
          </a:prstGeom>
        </p:spPr>
      </p:pic>
      <p:pic>
        <p:nvPicPr>
          <p:cNvPr id="4" name="Picture 3" descr="Immagine che contiene testo, pianta&#10;&#10;Descrizione generata automaticamente">
            <a:extLst>
              <a:ext uri="{FF2B5EF4-FFF2-40B4-BE49-F238E27FC236}">
                <a16:creationId xmlns:a16="http://schemas.microsoft.com/office/drawing/2014/main" id="{AF0DC5B5-41A1-4072-A8E8-A54C840FEA5F}"/>
              </a:ext>
            </a:extLst>
          </p:cNvPr>
          <p:cNvPicPr>
            <a:picLocks noChangeAspect="1"/>
          </p:cNvPicPr>
          <p:nvPr/>
        </p:nvPicPr>
        <p:blipFill rotWithShape="1">
          <a:blip r:embed="rId4"/>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38511083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654296" y="329184"/>
            <a:ext cx="6894576" cy="1783080"/>
          </a:xfrm>
        </p:spPr>
        <p:txBody>
          <a:bodyPr anchor="b">
            <a:normAutofit/>
          </a:bodyPr>
          <a:lstStyle/>
          <a:p>
            <a:r>
              <a:rPr lang="it-IT" sz="7200"/>
              <a:t>Il problema </a:t>
            </a:r>
          </a:p>
        </p:txBody>
      </p:sp>
      <p:pic>
        <p:nvPicPr>
          <p:cNvPr id="4" name="Immagine 5" descr="Immagine che contiene cielo, erba, esterni, natura&#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3474" r="24130"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erba, esterni, verde, campo&#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8257" r="10592" b="-1"/>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8" name="CasellaDiTesto 7">
            <a:extLst>
              <a:ext uri="{FF2B5EF4-FFF2-40B4-BE49-F238E27FC236}">
                <a16:creationId xmlns:a16="http://schemas.microsoft.com/office/drawing/2014/main" id="{618364F3-0D4E-4B5E-B0FB-C2134A7A6801}"/>
              </a:ext>
            </a:extLst>
          </p:cNvPr>
          <p:cNvSpPr txBox="1"/>
          <p:nvPr/>
        </p:nvSpPr>
        <p:spPr>
          <a:xfrm>
            <a:off x="4623858" y="2941109"/>
            <a:ext cx="744219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latin typeface="Arial"/>
                <a:cs typeface="Arial"/>
              </a:rPr>
              <a:t>Perché non  fare in modo che tutti possano piantare un albero nella maniera più semplice possibile? </a:t>
            </a:r>
            <a:endParaRPr lang="it-IT" sz="2800"/>
          </a:p>
        </p:txBody>
      </p:sp>
    </p:spTree>
    <p:extLst>
      <p:ext uri="{BB962C8B-B14F-4D97-AF65-F5344CB8AC3E}">
        <p14:creationId xmlns:p14="http://schemas.microsoft.com/office/powerpoint/2010/main" val="2223125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654296" y="329184"/>
            <a:ext cx="6894576" cy="1783080"/>
          </a:xfrm>
        </p:spPr>
        <p:txBody>
          <a:bodyPr anchor="b">
            <a:normAutofit/>
          </a:bodyPr>
          <a:lstStyle/>
          <a:p>
            <a:r>
              <a:rPr lang="it-IT" sz="7200"/>
              <a:t>Il problema </a:t>
            </a:r>
          </a:p>
        </p:txBody>
      </p:sp>
      <p:pic>
        <p:nvPicPr>
          <p:cNvPr id="4" name="Immagine 5" descr="Immagine che contiene cielo, erba, esterni, natura&#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3474" r="24130"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erba, esterni, verde, campo&#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8257" r="10592" b="-1"/>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151088" y="2577228"/>
            <a:ext cx="7804143" cy="3407584"/>
          </a:xfrm>
        </p:spPr>
        <p:txBody>
          <a:bodyPr vert="horz" lIns="91440" tIns="45720" rIns="91440" bIns="45720" rtlCol="0" anchor="t">
            <a:noAutofit/>
          </a:bodyPr>
          <a:lstStyle/>
          <a:p>
            <a:pPr>
              <a:buNone/>
            </a:pPr>
            <a:r>
              <a:rPr lang="it-IT" sz="3000">
                <a:latin typeface="Arial"/>
                <a:ea typeface="+mn-lt"/>
                <a:cs typeface="+mn-lt"/>
              </a:rPr>
              <a:t>In quest’ultimo mezzo secolo, la concentrazione di anidride carbonica in atmosfera sta aumentando e, insieme ad altri gas serra, sono responsabili dell'effetto serra che agisce sui meccanismi di mantenimento della temperatura terrestre</a:t>
            </a:r>
            <a:endParaRPr lang="it-IT" sz="3000" err="1">
              <a:latin typeface="Arial"/>
            </a:endParaRPr>
          </a:p>
          <a:p>
            <a:pPr>
              <a:buNone/>
            </a:pPr>
            <a:endParaRPr lang="it-IT"/>
          </a:p>
          <a:p>
            <a:pPr>
              <a:buNone/>
            </a:pPr>
            <a:endParaRPr lang="it-IT"/>
          </a:p>
          <a:p>
            <a:pPr>
              <a:buNone/>
            </a:pPr>
            <a:endParaRPr lang="it-IT"/>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30899800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654296" y="329184"/>
            <a:ext cx="6894576" cy="1783080"/>
          </a:xfrm>
        </p:spPr>
        <p:txBody>
          <a:bodyPr anchor="b">
            <a:normAutofit/>
          </a:bodyPr>
          <a:lstStyle/>
          <a:p>
            <a:r>
              <a:rPr lang="it-IT" sz="7200"/>
              <a:t>Il problema </a:t>
            </a:r>
          </a:p>
        </p:txBody>
      </p:sp>
      <p:pic>
        <p:nvPicPr>
          <p:cNvPr id="4" name="Immagine 5" descr="Immagine che contiene cielo, erba, esterni, natura&#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3474" r="24130"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erba, esterni, verde, campo&#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8257" r="10592" b="-1"/>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151088" y="2577228"/>
            <a:ext cx="7804143" cy="2329283"/>
          </a:xfrm>
        </p:spPr>
        <p:txBody>
          <a:bodyPr vert="horz" lIns="91440" tIns="45720" rIns="91440" bIns="45720" rtlCol="0" anchor="t">
            <a:noAutofit/>
          </a:bodyPr>
          <a:lstStyle/>
          <a:p>
            <a:pPr>
              <a:buNone/>
            </a:pPr>
            <a:r>
              <a:rPr lang="it-IT">
                <a:latin typeface="Arial"/>
                <a:ea typeface="+mn-lt"/>
                <a:cs typeface="+mn-lt"/>
              </a:rPr>
              <a:t>Piantare alberi è un'efficace soluzione a questo problema, grazie alla capacità di </a:t>
            </a:r>
            <a:r>
              <a:rPr lang="it-IT" b="1">
                <a:latin typeface="Arial"/>
                <a:ea typeface="+mn-lt"/>
                <a:cs typeface="+mn-lt"/>
              </a:rPr>
              <a:t>assorbire le emissioni di anidride carbonica</a:t>
            </a:r>
            <a:r>
              <a:rPr lang="it-IT">
                <a:latin typeface="Arial"/>
                <a:ea typeface="+mn-lt"/>
                <a:cs typeface="+mn-lt"/>
              </a:rPr>
              <a:t> e, quindi, purificare l’aria e ridurre l’effetto serra delle nostre attività.</a:t>
            </a:r>
            <a:endParaRPr lang="it-IT">
              <a:latin typeface="Arial"/>
            </a:endParaRPr>
          </a:p>
          <a:p>
            <a:pPr>
              <a:buNone/>
            </a:pPr>
            <a:endParaRPr lang="it-IT"/>
          </a:p>
          <a:p>
            <a:pPr>
              <a:buNone/>
            </a:pPr>
            <a:endParaRPr lang="it-IT"/>
          </a:p>
          <a:p>
            <a:pPr>
              <a:buNone/>
            </a:pPr>
            <a:endParaRPr lang="it-IT"/>
          </a:p>
          <a:p>
            <a:pPr>
              <a:buNone/>
            </a:pPr>
            <a:endParaRPr lang="it-IT"/>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5" name="CasellaDiTesto 4">
            <a:extLst>
              <a:ext uri="{FF2B5EF4-FFF2-40B4-BE49-F238E27FC236}">
                <a16:creationId xmlns:a16="http://schemas.microsoft.com/office/drawing/2014/main" id="{2821A0AD-4DCC-4BFB-97E0-49C7171646A5}"/>
              </a:ext>
            </a:extLst>
          </p:cNvPr>
          <p:cNvSpPr txBox="1"/>
          <p:nvPr/>
        </p:nvSpPr>
        <p:spPr>
          <a:xfrm>
            <a:off x="4307456" y="5500777"/>
            <a:ext cx="7990935"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a:latin typeface="Arial"/>
                <a:ea typeface="+mn-lt"/>
                <a:cs typeface="+mn-lt"/>
              </a:rPr>
              <a:t> Un albero di medie dimensione </a:t>
            </a:r>
            <a:r>
              <a:rPr lang="it-IT" sz="2800" b="1">
                <a:latin typeface="Arial"/>
                <a:ea typeface="+mn-lt"/>
                <a:cs typeface="+mn-lt"/>
              </a:rPr>
              <a:t>assorbe in media tra i 10 e i 20 kg CO</a:t>
            </a:r>
            <a:r>
              <a:rPr lang="it-IT" sz="2800" b="1" baseline="-25000">
                <a:latin typeface="Arial"/>
                <a:ea typeface="+mn-lt"/>
                <a:cs typeface="+mn-lt"/>
              </a:rPr>
              <a:t>2</a:t>
            </a:r>
            <a:r>
              <a:rPr lang="it-IT" sz="2800" b="1">
                <a:latin typeface="Arial"/>
                <a:ea typeface="+mn-lt"/>
                <a:cs typeface="+mn-lt"/>
              </a:rPr>
              <a:t> all’anno</a:t>
            </a:r>
            <a:r>
              <a:rPr lang="it-IT" sz="2800">
                <a:latin typeface="Arial"/>
                <a:ea typeface="+mn-lt"/>
                <a:cs typeface="+mn-lt"/>
              </a:rPr>
              <a:t>.</a:t>
            </a:r>
            <a:endParaRPr lang="it-IT" sz="2800">
              <a:latin typeface="Arial"/>
              <a:cs typeface="Arial"/>
            </a:endParaRPr>
          </a:p>
          <a:p>
            <a:pPr algn="l"/>
            <a:endParaRPr lang="it-IT"/>
          </a:p>
        </p:txBody>
      </p:sp>
    </p:spTree>
    <p:extLst>
      <p:ext uri="{BB962C8B-B14F-4D97-AF65-F5344CB8AC3E}">
        <p14:creationId xmlns:p14="http://schemas.microsoft.com/office/powerpoint/2010/main" val="22259747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654296" y="329184"/>
            <a:ext cx="6894576" cy="1783080"/>
          </a:xfrm>
        </p:spPr>
        <p:txBody>
          <a:bodyPr anchor="b">
            <a:normAutofit/>
          </a:bodyPr>
          <a:lstStyle/>
          <a:p>
            <a:r>
              <a:rPr lang="it-IT" sz="7200"/>
              <a:t>Il problema </a:t>
            </a:r>
          </a:p>
        </p:txBody>
      </p:sp>
      <p:pic>
        <p:nvPicPr>
          <p:cNvPr id="4" name="Immagine 5" descr="Immagine che contiene cielo, erba, esterni, natura&#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3474" r="24130"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erba, esterni, verde, campo&#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8257" r="10592" b="-1"/>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467390" y="2620360"/>
            <a:ext cx="7128408" cy="1926715"/>
          </a:xfrm>
        </p:spPr>
        <p:txBody>
          <a:bodyPr vert="horz" lIns="91440" tIns="45720" rIns="91440" bIns="45720" rtlCol="0" anchor="t">
            <a:normAutofit/>
          </a:bodyPr>
          <a:lstStyle/>
          <a:p>
            <a:pPr>
              <a:buNone/>
            </a:pPr>
            <a:r>
              <a:rPr lang="it-IT">
                <a:latin typeface="Arial"/>
                <a:ea typeface="+mn-lt"/>
                <a:cs typeface="+mn-lt"/>
              </a:rPr>
              <a:t>Inoltre gli alberi offrono numerosi benefici per risolvere anche altri problemi, come ad esempio:</a:t>
            </a: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10" name="CasellaDiTesto 9">
            <a:extLst>
              <a:ext uri="{FF2B5EF4-FFF2-40B4-BE49-F238E27FC236}">
                <a16:creationId xmlns:a16="http://schemas.microsoft.com/office/drawing/2014/main" id="{F0F906B2-CB9A-47A8-8B51-DFDAD1E62C13}"/>
              </a:ext>
            </a:extLst>
          </p:cNvPr>
          <p:cNvSpPr txBox="1"/>
          <p:nvPr/>
        </p:nvSpPr>
        <p:spPr>
          <a:xfrm>
            <a:off x="4651016" y="4419979"/>
            <a:ext cx="584411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2800">
                <a:latin typeface="Arial"/>
                <a:ea typeface="+mn-lt"/>
                <a:cs typeface="+mn-lt"/>
              </a:rPr>
              <a:t>Inquinamento idrico</a:t>
            </a:r>
            <a:endParaRPr lang="it-IT" sz="2800">
              <a:latin typeface="Arial"/>
            </a:endParaRPr>
          </a:p>
          <a:p>
            <a:pPr algn="l"/>
            <a:endParaRPr lang="it-IT"/>
          </a:p>
        </p:txBody>
      </p:sp>
      <p:sp>
        <p:nvSpPr>
          <p:cNvPr id="11" name="CasellaDiTesto 10">
            <a:extLst>
              <a:ext uri="{FF2B5EF4-FFF2-40B4-BE49-F238E27FC236}">
                <a16:creationId xmlns:a16="http://schemas.microsoft.com/office/drawing/2014/main" id="{A32BC386-B35B-4D39-AA61-6703BC7B2FA1}"/>
              </a:ext>
            </a:extLst>
          </p:cNvPr>
          <p:cNvSpPr txBox="1"/>
          <p:nvPr/>
        </p:nvSpPr>
        <p:spPr>
          <a:xfrm>
            <a:off x="4641931" y="5073251"/>
            <a:ext cx="46587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2800">
                <a:latin typeface="Arial"/>
                <a:ea typeface="+mn-lt"/>
                <a:cs typeface="Arial"/>
              </a:rPr>
              <a:t>Cambiamenti climatici</a:t>
            </a:r>
            <a:endParaRPr lang="it-IT" sz="2800">
              <a:latin typeface="Arial"/>
              <a:cs typeface="Arial"/>
            </a:endParaRPr>
          </a:p>
          <a:p>
            <a:pPr algn="l"/>
            <a:endParaRPr lang="it-IT" sz="2800">
              <a:latin typeface="Arial"/>
              <a:cs typeface="Arial"/>
            </a:endParaRPr>
          </a:p>
        </p:txBody>
      </p:sp>
      <p:sp>
        <p:nvSpPr>
          <p:cNvPr id="12" name="CasellaDiTesto 11">
            <a:extLst>
              <a:ext uri="{FF2B5EF4-FFF2-40B4-BE49-F238E27FC236}">
                <a16:creationId xmlns:a16="http://schemas.microsoft.com/office/drawing/2014/main" id="{555AC14D-EEAA-4ECC-8A76-94974E435DB5}"/>
              </a:ext>
            </a:extLst>
          </p:cNvPr>
          <p:cNvSpPr txBox="1"/>
          <p:nvPr/>
        </p:nvSpPr>
        <p:spPr>
          <a:xfrm>
            <a:off x="4647221" y="5756076"/>
            <a:ext cx="601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2800">
                <a:latin typeface="Arial"/>
                <a:ea typeface="+mn-lt"/>
                <a:cs typeface="Arial"/>
              </a:rPr>
              <a:t>Diminuzione della biodiversità</a:t>
            </a:r>
            <a:endParaRPr lang="it-IT" sz="2800">
              <a:latin typeface="Arial"/>
              <a:cs typeface="Arial"/>
            </a:endParaRPr>
          </a:p>
        </p:txBody>
      </p:sp>
    </p:spTree>
    <p:extLst>
      <p:ext uri="{BB962C8B-B14F-4D97-AF65-F5344CB8AC3E}">
        <p14:creationId xmlns:p14="http://schemas.microsoft.com/office/powerpoint/2010/main" val="12230558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654296" y="329184"/>
            <a:ext cx="6894576" cy="1783080"/>
          </a:xfrm>
        </p:spPr>
        <p:txBody>
          <a:bodyPr anchor="b">
            <a:normAutofit/>
          </a:bodyPr>
          <a:lstStyle/>
          <a:p>
            <a:r>
              <a:rPr lang="it-IT" sz="7200"/>
              <a:t>Il problema </a:t>
            </a:r>
          </a:p>
        </p:txBody>
      </p:sp>
      <p:pic>
        <p:nvPicPr>
          <p:cNvPr id="4" name="Immagine 5" descr="Immagine che contiene cielo, erba, esterni, natura&#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3474" r="24130"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erba, esterni, verde, campo&#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8257" r="10592" b="-1"/>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467390" y="2620360"/>
            <a:ext cx="7815326" cy="2065697"/>
          </a:xfrm>
        </p:spPr>
        <p:txBody>
          <a:bodyPr vert="horz" lIns="91440" tIns="45720" rIns="91440" bIns="45720" rtlCol="0" anchor="t">
            <a:normAutofit/>
          </a:bodyPr>
          <a:lstStyle/>
          <a:p>
            <a:pPr marL="0" indent="0">
              <a:buNone/>
            </a:pPr>
            <a:r>
              <a:rPr lang="it-IT">
                <a:latin typeface="Arial"/>
                <a:ea typeface="+mn-lt"/>
                <a:cs typeface="+mn-lt"/>
              </a:rPr>
              <a:t>Ciò che quindi si vuole fare è dare la possibilità a tutti di piantare un albero, di poterlo monitorare e di volta in volta essere aggiornati sui benefici che sta offrendo al pianeta. </a:t>
            </a:r>
            <a:endParaRPr lang="it-IT"/>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
        <p:nvSpPr>
          <p:cNvPr id="5" name="CasellaDiTesto 4">
            <a:extLst>
              <a:ext uri="{FF2B5EF4-FFF2-40B4-BE49-F238E27FC236}">
                <a16:creationId xmlns:a16="http://schemas.microsoft.com/office/drawing/2014/main" id="{BE3DFC18-8543-4C5A-A675-A82934E2B04F}"/>
              </a:ext>
            </a:extLst>
          </p:cNvPr>
          <p:cNvSpPr txBox="1"/>
          <p:nvPr/>
        </p:nvSpPr>
        <p:spPr>
          <a:xfrm>
            <a:off x="4417483" y="5052483"/>
            <a:ext cx="7865533"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a:latin typeface="Arial"/>
                <a:cs typeface="Arial"/>
              </a:rPr>
              <a:t>Il tutto si dovrebbe poter fare comodamente dalla poltrona di casa e non solo.</a:t>
            </a:r>
          </a:p>
          <a:p>
            <a:pPr algn="l"/>
            <a:endParaRPr lang="it-IT"/>
          </a:p>
        </p:txBody>
      </p:sp>
    </p:spTree>
    <p:extLst>
      <p:ext uri="{BB962C8B-B14F-4D97-AF65-F5344CB8AC3E}">
        <p14:creationId xmlns:p14="http://schemas.microsoft.com/office/powerpoint/2010/main" val="17538365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p>
        </p:txBody>
      </p:sp>
      <p:sp>
        <p:nvSpPr>
          <p:cNvPr id="2" name="Titolo 1">
            <a:extLst>
              <a:ext uri="{FF2B5EF4-FFF2-40B4-BE49-F238E27FC236}">
                <a16:creationId xmlns:a16="http://schemas.microsoft.com/office/drawing/2014/main" id="{9FA6B0F2-45ED-4789-8AFF-8536F3492C0F}"/>
              </a:ext>
            </a:extLst>
          </p:cNvPr>
          <p:cNvSpPr>
            <a:spLocks noGrp="1"/>
          </p:cNvSpPr>
          <p:nvPr>
            <p:ph type="title"/>
          </p:nvPr>
        </p:nvSpPr>
        <p:spPr>
          <a:xfrm>
            <a:off x="4424258" y="415449"/>
            <a:ext cx="8533594" cy="2386928"/>
          </a:xfrm>
        </p:spPr>
        <p:txBody>
          <a:bodyPr anchor="b">
            <a:normAutofit/>
          </a:bodyPr>
          <a:lstStyle/>
          <a:p>
            <a:r>
              <a:rPr lang="it-IT" sz="7200">
                <a:ea typeface="+mj-lt"/>
                <a:cs typeface="+mj-lt"/>
              </a:rPr>
              <a:t>INDIVIDUAZIONE PROFILI UTENTE </a:t>
            </a:r>
            <a:endParaRPr lang="it-IT"/>
          </a:p>
          <a:p>
            <a:endParaRPr lang="it-IT"/>
          </a:p>
        </p:txBody>
      </p:sp>
      <p:pic>
        <p:nvPicPr>
          <p:cNvPr id="4" name="Immagine 5" descr="Immagine che contiene testo, tavolo, interni, dilegno&#10;&#10;Descrizione generata automaticamente">
            <a:extLst>
              <a:ext uri="{FF2B5EF4-FFF2-40B4-BE49-F238E27FC236}">
                <a16:creationId xmlns:a16="http://schemas.microsoft.com/office/drawing/2014/main" id="{384A19C7-8708-4FE1-B4DF-698693D24035}"/>
              </a:ext>
            </a:extLst>
          </p:cNvPr>
          <p:cNvPicPr>
            <a:picLocks noChangeAspect="1"/>
          </p:cNvPicPr>
          <p:nvPr/>
        </p:nvPicPr>
        <p:blipFill rotWithShape="1">
          <a:blip r:embed="rId2"/>
          <a:srcRect l="17853" r="17853"/>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4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EB23C"/>
          </a:solidFill>
          <a:ln w="38100" cap="rnd">
            <a:solidFill>
              <a:srgbClr val="AE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6" descr="Immagine che contiene testo, interni, computer&#10;&#10;Descrizione generata automaticamente">
            <a:extLst>
              <a:ext uri="{FF2B5EF4-FFF2-40B4-BE49-F238E27FC236}">
                <a16:creationId xmlns:a16="http://schemas.microsoft.com/office/drawing/2014/main" id="{0D9419F4-BBBE-4FC6-878E-20DD65C871E6}"/>
              </a:ext>
            </a:extLst>
          </p:cNvPr>
          <p:cNvPicPr>
            <a:picLocks noChangeAspect="1"/>
          </p:cNvPicPr>
          <p:nvPr/>
        </p:nvPicPr>
        <p:blipFill rotWithShape="1">
          <a:blip r:embed="rId3"/>
          <a:srcRect l="7364" r="7364"/>
          <a:stretch/>
        </p:blipFill>
        <p:spPr>
          <a:xfrm>
            <a:off x="1" y="4361970"/>
            <a:ext cx="4051081" cy="249603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3" name="Segnaposto contenuto 2">
            <a:extLst>
              <a:ext uri="{FF2B5EF4-FFF2-40B4-BE49-F238E27FC236}">
                <a16:creationId xmlns:a16="http://schemas.microsoft.com/office/drawing/2014/main" id="{2D1B99CD-EA79-4911-9EC3-EE7219401D9E}"/>
              </a:ext>
            </a:extLst>
          </p:cNvPr>
          <p:cNvSpPr>
            <a:spLocks noGrp="1"/>
          </p:cNvSpPr>
          <p:nvPr>
            <p:ph idx="1"/>
          </p:nvPr>
        </p:nvSpPr>
        <p:spPr>
          <a:xfrm>
            <a:off x="4424258" y="2807266"/>
            <a:ext cx="7815326" cy="3057734"/>
          </a:xfrm>
        </p:spPr>
        <p:txBody>
          <a:bodyPr vert="horz" lIns="91440" tIns="45720" rIns="91440" bIns="45720" rtlCol="0" anchor="t">
            <a:normAutofit/>
          </a:bodyPr>
          <a:lstStyle/>
          <a:p>
            <a:pPr marL="0" indent="0">
              <a:buNone/>
            </a:pPr>
            <a:r>
              <a:rPr lang="it-IT">
                <a:latin typeface="Arial"/>
                <a:cs typeface="Arial"/>
              </a:rPr>
              <a:t>Data l' emergenza sanitaria in corso, abbiamo individuato, tramite un una serie di interviste fatte attraverso videochiamate, una serie di possibili utenti interessati all' utilizzo del nostro sistema.</a:t>
            </a:r>
            <a:endParaRPr lang="it-IT"/>
          </a:p>
          <a:p>
            <a:pPr marL="0" indent="0">
              <a:buNone/>
            </a:pPr>
            <a:endParaRPr lang="it-IT">
              <a:latin typeface="Arial"/>
              <a:ea typeface="+mn-lt"/>
              <a:cs typeface="+mn-lt"/>
            </a:endParaRPr>
          </a:p>
          <a:p>
            <a:pPr marL="0" indent="0">
              <a:buNone/>
            </a:pPr>
            <a:endParaRPr lang="it-IT">
              <a:latin typeface="Arial"/>
              <a:cs typeface="Arial"/>
            </a:endParaRPr>
          </a:p>
          <a:p>
            <a:pPr>
              <a:buNone/>
            </a:pPr>
            <a:endParaRPr lang="it-IT">
              <a:latin typeface="Arial"/>
              <a:cs typeface="Arial"/>
            </a:endParaRPr>
          </a:p>
          <a:p>
            <a:pPr>
              <a:buNone/>
            </a:pPr>
            <a:endParaRPr lang="it-IT">
              <a:latin typeface="Arial"/>
              <a:ea typeface="+mn-lt"/>
              <a:cs typeface="+mn-lt"/>
            </a:endParaRPr>
          </a:p>
          <a:p>
            <a:pPr>
              <a:buNone/>
            </a:pPr>
            <a:endParaRPr lang="it-IT" b="1">
              <a:latin typeface="Arial"/>
            </a:endParaRPr>
          </a:p>
          <a:p>
            <a:pPr>
              <a:buNone/>
            </a:pPr>
            <a:endParaRPr lang="it-IT">
              <a:latin typeface="Arial"/>
              <a:ea typeface="+mn-lt"/>
              <a:cs typeface="+mn-lt"/>
            </a:endParaRPr>
          </a:p>
          <a:p>
            <a:pPr marL="0" indent="0">
              <a:buNone/>
            </a:pPr>
            <a:endParaRPr lang="it-IT">
              <a:latin typeface="Arial"/>
            </a:endParaRPr>
          </a:p>
        </p:txBody>
      </p:sp>
      <p:pic>
        <p:nvPicPr>
          <p:cNvPr id="7" name="Picture 3" descr="Immagine che contiene testo, pianta&#10;&#10;Descrizione generata automaticamente">
            <a:extLst>
              <a:ext uri="{FF2B5EF4-FFF2-40B4-BE49-F238E27FC236}">
                <a16:creationId xmlns:a16="http://schemas.microsoft.com/office/drawing/2014/main" id="{32B5E372-D0F7-4050-97C5-946AD85ECD39}"/>
              </a:ext>
            </a:extLst>
          </p:cNvPr>
          <p:cNvPicPr>
            <a:picLocks noChangeAspect="1"/>
          </p:cNvPicPr>
          <p:nvPr/>
        </p:nvPicPr>
        <p:blipFill rotWithShape="1">
          <a:blip r:embed="rId4"/>
          <a:srcRect l="8965" r="10540" b="-2"/>
          <a:stretch/>
        </p:blipFill>
        <p:spPr>
          <a:xfrm>
            <a:off x="11361101" y="-4428"/>
            <a:ext cx="824178" cy="857121"/>
          </a:xfrm>
          <a:prstGeom prst="rect">
            <a:avLst/>
          </a:prstGeom>
        </p:spPr>
      </p:pic>
    </p:spTree>
    <p:extLst>
      <p:ext uri="{BB962C8B-B14F-4D97-AF65-F5344CB8AC3E}">
        <p14:creationId xmlns:p14="http://schemas.microsoft.com/office/powerpoint/2010/main" val="37127080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2051</Words>
  <Application>Microsoft Office PowerPoint</Application>
  <PresentationFormat>Widescreen</PresentationFormat>
  <Paragraphs>387</Paragraphs>
  <Slides>35</Slides>
  <Notes>4</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35</vt:i4>
      </vt:variant>
    </vt:vector>
  </HeadingPairs>
  <TitlesOfParts>
    <vt:vector size="43" baseType="lpstr">
      <vt:lpstr>arial</vt:lpstr>
      <vt:lpstr>arial</vt:lpstr>
      <vt:lpstr>Arial,Sans-Serif</vt:lpstr>
      <vt:lpstr>Calibri</vt:lpstr>
      <vt:lpstr>The Hand Bold</vt:lpstr>
      <vt:lpstr>The Serif Hand Black</vt:lpstr>
      <vt:lpstr>Wingdings</vt:lpstr>
      <vt:lpstr>SketchyVTI</vt:lpstr>
      <vt:lpstr>Green Planet </vt:lpstr>
      <vt:lpstr>Il problema </vt:lpstr>
      <vt:lpstr>Il problema </vt:lpstr>
      <vt:lpstr>Il problema </vt:lpstr>
      <vt:lpstr>Il problema </vt:lpstr>
      <vt:lpstr>Il problema </vt:lpstr>
      <vt:lpstr>Il problema </vt:lpstr>
      <vt:lpstr>Il problema </vt:lpstr>
      <vt:lpstr>INDIVIDUAZIONE PROFILI UTENTE  </vt:lpstr>
      <vt:lpstr>INDIVIDUAZIONE PROFILI UTENTE  </vt:lpstr>
      <vt:lpstr>PROFILO UTENTE - ELENA LOCATELLI  </vt:lpstr>
      <vt:lpstr>requisiti   </vt:lpstr>
      <vt:lpstr>requisiti   </vt:lpstr>
      <vt:lpstr>  </vt:lpstr>
      <vt:lpstr>  </vt:lpstr>
      <vt:lpstr>  </vt:lpstr>
      <vt:lpstr>  </vt:lpstr>
      <vt:lpstr>  </vt:lpstr>
      <vt:lpstr>  </vt:lpstr>
      <vt:lpstr>  </vt:lpstr>
      <vt:lpstr>  </vt:lpstr>
      <vt:lpstr>Collegamento ai paper sketches  </vt:lpstr>
      <vt:lpstr>tecnica del Mago di Oz   </vt:lpstr>
      <vt:lpstr>tecnica del Mago di Oz   </vt:lpstr>
      <vt:lpstr>tecnica del Mago di Oz   </vt:lpstr>
      <vt:lpstr>tecnica del Mago di Oz   </vt:lpstr>
      <vt:lpstr>Prototipo finale interattivo  </vt:lpstr>
      <vt:lpstr>Presentazione standard di PowerPoint</vt:lpstr>
      <vt:lpstr>Valutazione: «Cognitive Walkthrough» </vt:lpstr>
      <vt:lpstr>Valutazione: «Cognitive Walkthrough» </vt:lpstr>
      <vt:lpstr>Lista delle modifiche da effettuare</vt:lpstr>
      <vt:lpstr>Design pattern  </vt:lpstr>
      <vt:lpstr>Design pattern  </vt:lpstr>
      <vt:lpstr>Design pattern  </vt:lpstr>
      <vt:lpstr>Design pattern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lastModifiedBy>RAFFAELE SQUILLANTE</cp:lastModifiedBy>
  <cp:revision>2</cp:revision>
  <dcterms:created xsi:type="dcterms:W3CDTF">2021-05-30T09:06:01Z</dcterms:created>
  <dcterms:modified xsi:type="dcterms:W3CDTF">2021-06-04T14:47:23Z</dcterms:modified>
</cp:coreProperties>
</file>